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40"/>
  </p:notesMasterIdLst>
  <p:handoutMasterIdLst>
    <p:handoutMasterId r:id="rId41"/>
  </p:handoutMasterIdLst>
  <p:sldIdLst>
    <p:sldId id="454" r:id="rId3"/>
    <p:sldId id="367" r:id="rId4"/>
    <p:sldId id="416" r:id="rId5"/>
    <p:sldId id="425" r:id="rId6"/>
    <p:sldId id="458" r:id="rId7"/>
    <p:sldId id="455" r:id="rId8"/>
    <p:sldId id="457" r:id="rId9"/>
    <p:sldId id="426" r:id="rId10"/>
    <p:sldId id="373" r:id="rId11"/>
    <p:sldId id="408" r:id="rId12"/>
    <p:sldId id="379" r:id="rId13"/>
    <p:sldId id="465" r:id="rId14"/>
    <p:sldId id="427" r:id="rId15"/>
    <p:sldId id="418" r:id="rId16"/>
    <p:sldId id="424" r:id="rId17"/>
    <p:sldId id="422" r:id="rId18"/>
    <p:sldId id="421" r:id="rId19"/>
    <p:sldId id="461" r:id="rId20"/>
    <p:sldId id="428" r:id="rId21"/>
    <p:sldId id="460" r:id="rId22"/>
    <p:sldId id="449" r:id="rId23"/>
    <p:sldId id="444" r:id="rId24"/>
    <p:sldId id="439" r:id="rId25"/>
    <p:sldId id="471" r:id="rId26"/>
    <p:sldId id="464" r:id="rId27"/>
    <p:sldId id="470" r:id="rId28"/>
    <p:sldId id="463" r:id="rId29"/>
    <p:sldId id="472" r:id="rId30"/>
    <p:sldId id="384" r:id="rId31"/>
    <p:sldId id="436" r:id="rId32"/>
    <p:sldId id="443" r:id="rId33"/>
    <p:sldId id="442" r:id="rId34"/>
    <p:sldId id="437" r:id="rId35"/>
    <p:sldId id="469" r:id="rId36"/>
    <p:sldId id="466" r:id="rId37"/>
    <p:sldId id="468" r:id="rId38"/>
    <p:sldId id="453" r:id="rId39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5E7"/>
    <a:srgbClr val="2E8DC2"/>
    <a:srgbClr val="FF5B57"/>
    <a:srgbClr val="2289C2"/>
    <a:srgbClr val="087099"/>
    <a:srgbClr val="3F81C1"/>
    <a:srgbClr val="4584C1"/>
    <a:srgbClr val="405365"/>
    <a:srgbClr val="4472C4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009" autoAdjust="0"/>
  </p:normalViewPr>
  <p:slideViewPr>
    <p:cSldViewPr>
      <p:cViewPr varScale="1">
        <p:scale>
          <a:sx n="98" d="100"/>
          <a:sy n="98" d="100"/>
        </p:scale>
        <p:origin x="1056" y="90"/>
      </p:cViewPr>
      <p:guideLst>
        <p:guide orient="horz" pos="2244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52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5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E9C5-21EE-4867-90CB-6522E3146178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CB766-520D-46D1-AF6C-A6AED488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4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CB766-520D-46D1-AF6C-A6AED488DD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69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0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8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1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09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2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2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6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42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966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85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96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4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4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892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384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126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523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CB766-520D-46D1-AF6C-A6AED488DD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232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1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822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802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46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21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9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5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8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5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05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82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0F65-7AC9-44FA-88DA-B6E98D502B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7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9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5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5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190"/>
      </p:ext>
    </p:extLst>
  </p:cSld>
  <p:clrMapOvr>
    <a:masterClrMapping/>
  </p:clrMapOvr>
  <p:transition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6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6999" y="-2667003"/>
            <a:ext cx="6858002" cy="12192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64439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225" y="-6263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9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3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E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4B66F-E5D0-4F95-B705-5CB6F4D61F6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5E39-02FB-4E9D-88D0-7DD84A458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25CA-AD06-4E20-A097-4874C0435F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08C7-476A-4989-B298-97C3C347AE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7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notesSlide" Target="../notesSlides/notesSlide3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986174" y="2830697"/>
            <a:ext cx="621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AI BOX introduction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04785" y="357664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202112  V2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1083675" y="1872675"/>
            <a:ext cx="494751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E8DC2"/>
                </a:solidFill>
                <a:cs typeface="+mn-ea"/>
                <a:sym typeface="+mn-lt"/>
              </a:rPr>
              <a:t>Multiple attributes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Face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recognition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is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able to realize face capture, feature analysis and real-time comparison in a variety of environments to achieve black-and-white list control.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104061" y="4142867"/>
            <a:ext cx="494751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E8DC2"/>
                </a:solidFill>
                <a:cs typeface="+mn-ea"/>
                <a:sym typeface="+mn-lt"/>
              </a:rPr>
              <a:t>Self-adapting recognition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</a:t>
            </a:r>
            <a:r>
              <a:rPr lang="e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 ensure the accuracy, the sampling points were automatically collected and tracked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even there are </a:t>
            </a:r>
            <a:r>
              <a:rPr lang="e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changes in age, wearing masks, bangs, squinting and closing eyes and other facial behaviors.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44072" y="3861048"/>
            <a:ext cx="3672408" cy="1867213"/>
            <a:chOff x="7305387" y="2660577"/>
            <a:chExt cx="4729133" cy="2404498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2B3AA76-3527-4F25-B39A-810A06ADE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5" r="940" b="56"/>
            <a:stretch/>
          </p:blipFill>
          <p:spPr>
            <a:xfrm>
              <a:off x="7899668" y="2805828"/>
              <a:ext cx="3328330" cy="2113996"/>
            </a:xfrm>
            <a:custGeom>
              <a:avLst/>
              <a:gdLst>
                <a:gd name="connsiteX0" fmla="*/ 74697 w 3341562"/>
                <a:gd name="connsiteY0" fmla="*/ 0 h 2122400"/>
                <a:gd name="connsiteX1" fmla="*/ 3266866 w 3341562"/>
                <a:gd name="connsiteY1" fmla="*/ 0 h 2122400"/>
                <a:gd name="connsiteX2" fmla="*/ 3304322 w 3341562"/>
                <a:gd name="connsiteY2" fmla="*/ 25254 h 2122400"/>
                <a:gd name="connsiteX3" fmla="*/ 3341562 w 3341562"/>
                <a:gd name="connsiteY3" fmla="*/ 115159 h 2122400"/>
                <a:gd name="connsiteX4" fmla="*/ 3341562 w 3341562"/>
                <a:gd name="connsiteY4" fmla="*/ 1995255 h 2122400"/>
                <a:gd name="connsiteX5" fmla="*/ 3214417 w 3341562"/>
                <a:gd name="connsiteY5" fmla="*/ 2122400 h 2122400"/>
                <a:gd name="connsiteX6" fmla="*/ 127145 w 3341562"/>
                <a:gd name="connsiteY6" fmla="*/ 2122400 h 2122400"/>
                <a:gd name="connsiteX7" fmla="*/ 0 w 3341562"/>
                <a:gd name="connsiteY7" fmla="*/ 1995255 h 2122400"/>
                <a:gd name="connsiteX8" fmla="*/ 0 w 3341562"/>
                <a:gd name="connsiteY8" fmla="*/ 115159 h 2122400"/>
                <a:gd name="connsiteX9" fmla="*/ 37240 w 3341562"/>
                <a:gd name="connsiteY9" fmla="*/ 25254 h 21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1562" h="2122400">
                  <a:moveTo>
                    <a:pt x="74697" y="0"/>
                  </a:moveTo>
                  <a:lnTo>
                    <a:pt x="3266866" y="0"/>
                  </a:lnTo>
                  <a:lnTo>
                    <a:pt x="3304322" y="25254"/>
                  </a:lnTo>
                  <a:cubicBezTo>
                    <a:pt x="3327331" y="48263"/>
                    <a:pt x="3341562" y="80049"/>
                    <a:pt x="3341562" y="115159"/>
                  </a:cubicBezTo>
                  <a:lnTo>
                    <a:pt x="3341562" y="1995255"/>
                  </a:lnTo>
                  <a:cubicBezTo>
                    <a:pt x="3341562" y="2065475"/>
                    <a:pt x="3284637" y="2122400"/>
                    <a:pt x="3214417" y="2122400"/>
                  </a:cubicBezTo>
                  <a:lnTo>
                    <a:pt x="127145" y="2122400"/>
                  </a:lnTo>
                  <a:cubicBezTo>
                    <a:pt x="56925" y="2122400"/>
                    <a:pt x="0" y="2065475"/>
                    <a:pt x="0" y="1995255"/>
                  </a:cubicBezTo>
                  <a:lnTo>
                    <a:pt x="0" y="115159"/>
                  </a:lnTo>
                  <a:cubicBezTo>
                    <a:pt x="0" y="80049"/>
                    <a:pt x="14231" y="48263"/>
                    <a:pt x="37240" y="25254"/>
                  </a:cubicBezTo>
                  <a:close/>
                </a:path>
              </a:pathLst>
            </a:custGeom>
          </p:spPr>
        </p:pic>
        <p:grpSp>
          <p:nvGrpSpPr>
            <p:cNvPr id="5" name="组合 4"/>
            <p:cNvGrpSpPr/>
            <p:nvPr/>
          </p:nvGrpSpPr>
          <p:grpSpPr>
            <a:xfrm>
              <a:off x="7305387" y="2660577"/>
              <a:ext cx="4729133" cy="2404498"/>
              <a:chOff x="7469353" y="4601379"/>
              <a:chExt cx="4643066" cy="1838028"/>
            </a:xfrm>
          </p:grpSpPr>
          <p:sp>
            <p:nvSpPr>
              <p:cNvPr id="6" name="圆角矩形 35"/>
              <p:cNvSpPr/>
              <p:nvPr/>
            </p:nvSpPr>
            <p:spPr>
              <a:xfrm>
                <a:off x="8040168" y="4701242"/>
                <a:ext cx="3280407" cy="1631877"/>
              </a:xfrm>
              <a:prstGeom prst="roundRect">
                <a:avLst>
                  <a:gd name="adj" fmla="val 6171"/>
                </a:avLst>
              </a:prstGeom>
              <a:noFill/>
              <a:ln w="25400">
                <a:gradFill>
                  <a:gsLst>
                    <a:gs pos="99115">
                      <a:srgbClr val="00B0F0"/>
                    </a:gs>
                    <a:gs pos="86000">
                      <a:srgbClr val="0070C0"/>
                    </a:gs>
                    <a:gs pos="0">
                      <a:srgbClr val="00B0F0"/>
                    </a:gs>
                    <a:gs pos="14000">
                      <a:srgbClr val="0070C0"/>
                    </a:gs>
                    <a:gs pos="71000">
                      <a:schemeClr val="accent1">
                        <a:lumMod val="45000"/>
                        <a:lumOff val="55000"/>
                        <a:alpha val="0"/>
                      </a:schemeClr>
                    </a:gs>
                    <a:gs pos="31000">
                      <a:schemeClr val="accent1">
                        <a:lumMod val="45000"/>
                        <a:lumOff val="55000"/>
                        <a:alpha val="0"/>
                      </a:schemeClr>
                    </a:gs>
                    <a:gs pos="51000">
                      <a:srgbClr val="00B0F0"/>
                    </a:gs>
                  </a:gsLst>
                  <a:lin ang="27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任意多边形 36"/>
              <p:cNvSpPr/>
              <p:nvPr/>
            </p:nvSpPr>
            <p:spPr>
              <a:xfrm>
                <a:off x="8040169" y="4701243"/>
                <a:ext cx="2961818" cy="1631877"/>
              </a:xfrm>
              <a:custGeom>
                <a:avLst/>
                <a:gdLst>
                  <a:gd name="connsiteX0" fmla="*/ 204811 w 6023785"/>
                  <a:gd name="connsiteY0" fmla="*/ 0 h 3318933"/>
                  <a:gd name="connsiteX1" fmla="*/ 6023785 w 6023785"/>
                  <a:gd name="connsiteY1" fmla="*/ 0 h 3318933"/>
                  <a:gd name="connsiteX2" fmla="*/ 945923 w 6023785"/>
                  <a:gd name="connsiteY2" fmla="*/ 3318933 h 3318933"/>
                  <a:gd name="connsiteX3" fmla="*/ 204811 w 6023785"/>
                  <a:gd name="connsiteY3" fmla="*/ 3318933 h 3318933"/>
                  <a:gd name="connsiteX4" fmla="*/ 0 w 6023785"/>
                  <a:gd name="connsiteY4" fmla="*/ 3114122 h 3318933"/>
                  <a:gd name="connsiteX5" fmla="*/ 0 w 6023785"/>
                  <a:gd name="connsiteY5" fmla="*/ 204811 h 3318933"/>
                  <a:gd name="connsiteX6" fmla="*/ 204811 w 6023785"/>
                  <a:gd name="connsiteY6" fmla="*/ 0 h 331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3785" h="3318933">
                    <a:moveTo>
                      <a:pt x="204811" y="0"/>
                    </a:moveTo>
                    <a:lnTo>
                      <a:pt x="6023785" y="0"/>
                    </a:lnTo>
                    <a:lnTo>
                      <a:pt x="945923" y="3318933"/>
                    </a:lnTo>
                    <a:lnTo>
                      <a:pt x="204811" y="3318933"/>
                    </a:lnTo>
                    <a:cubicBezTo>
                      <a:pt x="91697" y="3318933"/>
                      <a:pt x="0" y="3227236"/>
                      <a:pt x="0" y="3114122"/>
                    </a:cubicBezTo>
                    <a:lnTo>
                      <a:pt x="0" y="204811"/>
                    </a:lnTo>
                    <a:cubicBezTo>
                      <a:pt x="0" y="91697"/>
                      <a:pt x="91697" y="0"/>
                      <a:pt x="204811" y="0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10"/>
              <p:cNvSpPr/>
              <p:nvPr/>
            </p:nvSpPr>
            <p:spPr>
              <a:xfrm>
                <a:off x="7469353" y="4601379"/>
                <a:ext cx="3223841" cy="1997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5221">
                    <a:srgbClr val="00FFFF">
                      <a:alpha val="0"/>
                    </a:srgbClr>
                  </a:gs>
                  <a:gs pos="36000">
                    <a:srgbClr val="00FFFF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10"/>
              <p:cNvSpPr/>
              <p:nvPr/>
            </p:nvSpPr>
            <p:spPr>
              <a:xfrm>
                <a:off x="8888578" y="6239679"/>
                <a:ext cx="3223841" cy="1997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5221">
                    <a:srgbClr val="00FFFF">
                      <a:alpha val="0"/>
                    </a:srgbClr>
                  </a:gs>
                  <a:gs pos="36000">
                    <a:srgbClr val="00FFFF">
                      <a:alpha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4869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Face recognition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135533" y="1773061"/>
            <a:ext cx="3643738" cy="1153334"/>
            <a:chOff x="6888088" y="1844824"/>
            <a:chExt cx="3643738" cy="1153334"/>
          </a:xfrm>
        </p:grpSpPr>
        <p:grpSp>
          <p:nvGrpSpPr>
            <p:cNvPr id="14" name="组合 13"/>
            <p:cNvGrpSpPr/>
            <p:nvPr/>
          </p:nvGrpSpPr>
          <p:grpSpPr>
            <a:xfrm>
              <a:off x="6888088" y="1844824"/>
              <a:ext cx="1921087" cy="545566"/>
              <a:chOff x="7286447" y="1541190"/>
              <a:chExt cx="1921087" cy="54556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447" y="1541190"/>
                <a:ext cx="545566" cy="545566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7889544" y="1602561"/>
                <a:ext cx="1317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comparison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046199" y="2517986"/>
              <a:ext cx="1109705" cy="480172"/>
              <a:chOff x="7502281" y="5210704"/>
              <a:chExt cx="1109705" cy="48017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2281" y="5210704"/>
                <a:ext cx="480172" cy="480172"/>
              </a:xfrm>
              <a:prstGeom prst="rect">
                <a:avLst/>
              </a:prstGeom>
            </p:spPr>
          </p:pic>
          <p:sp>
            <p:nvSpPr>
              <p:cNvPr id="68" name="矩形 67"/>
              <p:cNvSpPr/>
              <p:nvPr/>
            </p:nvSpPr>
            <p:spPr>
              <a:xfrm>
                <a:off x="8094216" y="5279585"/>
                <a:ext cx="517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cs typeface="+mn-ea"/>
                    <a:sym typeface="+mn-lt"/>
                  </a:rPr>
                  <a:t>age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046199" y="1844824"/>
              <a:ext cx="1485627" cy="495242"/>
              <a:chOff x="3256892" y="5216717"/>
              <a:chExt cx="1485627" cy="49524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892" y="5216717"/>
                <a:ext cx="495242" cy="495242"/>
              </a:xfrm>
              <a:prstGeom prst="rect">
                <a:avLst/>
              </a:prstGeom>
            </p:spPr>
          </p:pic>
          <p:sp>
            <p:nvSpPr>
              <p:cNvPr id="69" name="矩形 68"/>
              <p:cNvSpPr/>
              <p:nvPr/>
            </p:nvSpPr>
            <p:spPr>
              <a:xfrm>
                <a:off x="3863752" y="5279585"/>
                <a:ext cx="878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cs typeface="+mn-ea"/>
                    <a:sym typeface="+mn-lt"/>
                  </a:rPr>
                  <a:t>gender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888088" y="2615344"/>
              <a:ext cx="1514282" cy="369332"/>
              <a:chOff x="5445134" y="5262724"/>
              <a:chExt cx="1514282" cy="36933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134" y="5346424"/>
                <a:ext cx="577208" cy="270990"/>
              </a:xfrm>
              <a:prstGeom prst="rect">
                <a:avLst/>
              </a:prstGeom>
            </p:spPr>
          </p:pic>
          <p:sp>
            <p:nvSpPr>
              <p:cNvPr id="70" name="矩形 69"/>
              <p:cNvSpPr/>
              <p:nvPr/>
            </p:nvSpPr>
            <p:spPr>
              <a:xfrm>
                <a:off x="6096679" y="5262724"/>
                <a:ext cx="862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cs typeface="+mn-ea"/>
                    <a:sym typeface="+mn-lt"/>
                  </a:rPr>
                  <a:t>glasses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85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>
            <a:extLst>
              <a:ext uri="{FF2B5EF4-FFF2-40B4-BE49-F238E27FC236}">
                <a16:creationId xmlns:a16="http://schemas.microsoft.com/office/drawing/2014/main" id="{2C9BC81F-6F8B-436D-A5B4-D7126C5603B4}"/>
              </a:ext>
            </a:extLst>
          </p:cNvPr>
          <p:cNvGrpSpPr/>
          <p:nvPr/>
        </p:nvGrpSpPr>
        <p:grpSpPr>
          <a:xfrm>
            <a:off x="263352" y="1786861"/>
            <a:ext cx="6956982" cy="3780148"/>
            <a:chOff x="2658359" y="2799762"/>
            <a:chExt cx="6956982" cy="3780148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9006E7BB-945D-4E19-812A-10A354FAB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95" t="9744"/>
            <a:stretch/>
          </p:blipFill>
          <p:spPr>
            <a:xfrm>
              <a:off x="2956874" y="3026003"/>
              <a:ext cx="6278252" cy="3126677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13839B64-84A0-4A99-92E2-C3AEBECDE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33" t="1791" r="10637" b="14239"/>
            <a:stretch/>
          </p:blipFill>
          <p:spPr>
            <a:xfrm>
              <a:off x="2658359" y="2799762"/>
              <a:ext cx="6956982" cy="3780148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21A232B-6E49-4BC3-BFC7-92190F0B60FC}"/>
              </a:ext>
            </a:extLst>
          </p:cNvPr>
          <p:cNvGrpSpPr/>
          <p:nvPr/>
        </p:nvGrpSpPr>
        <p:grpSpPr>
          <a:xfrm>
            <a:off x="7833477" y="1866003"/>
            <a:ext cx="3929885" cy="1592147"/>
            <a:chOff x="8790442" y="1437018"/>
            <a:chExt cx="3929885" cy="1592147"/>
          </a:xfrm>
        </p:grpSpPr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B9BEA96D-96E7-4866-A359-7F28A484DCF9}"/>
                </a:ext>
              </a:extLst>
            </p:cNvPr>
            <p:cNvSpPr txBox="1"/>
            <p:nvPr/>
          </p:nvSpPr>
          <p:spPr>
            <a:xfrm>
              <a:off x="8790442" y="2300149"/>
              <a:ext cx="3929885" cy="729016"/>
            </a:xfrm>
            <a:prstGeom prst="rect">
              <a:avLst/>
            </a:prstGeom>
            <a:noFill/>
          </p:spPr>
          <p:txBody>
            <a:bodyPr wrap="square" lIns="81887" tIns="40943" rIns="81887" bIns="40943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Identify the human skeleton structure in the video and recognize the behavior based on the skeleton structure.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027A0611-3832-49DE-A070-6C42354BF36A}"/>
                </a:ext>
              </a:extLst>
            </p:cNvPr>
            <p:cNvSpPr txBox="1"/>
            <p:nvPr/>
          </p:nvSpPr>
          <p:spPr>
            <a:xfrm>
              <a:off x="8790443" y="1437018"/>
              <a:ext cx="3126159" cy="83098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>
              <a:defPPr>
                <a:defRPr lang="zh-CN"/>
              </a:defPPr>
              <a:lvl1pPr algn="r">
                <a:defRPr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Skeleton-based action </a:t>
              </a:r>
            </a:p>
            <a:p>
              <a:pPr algn="l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recognition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46FC3AD-8085-4B12-A832-C429A8E77EAE}"/>
              </a:ext>
            </a:extLst>
          </p:cNvPr>
          <p:cNvGrpSpPr/>
          <p:nvPr/>
        </p:nvGrpSpPr>
        <p:grpSpPr>
          <a:xfrm>
            <a:off x="7833476" y="3788065"/>
            <a:ext cx="4083460" cy="1728587"/>
            <a:chOff x="8816469" y="1546386"/>
            <a:chExt cx="4083460" cy="1728587"/>
          </a:xfrm>
        </p:grpSpPr>
        <p:sp>
          <p:nvSpPr>
            <p:cNvPr id="70" name="TextBox 31">
              <a:extLst>
                <a:ext uri="{FF2B5EF4-FFF2-40B4-BE49-F238E27FC236}">
                  <a16:creationId xmlns:a16="http://schemas.microsoft.com/office/drawing/2014/main" id="{E8C922C4-82F8-415F-9D63-5D0C6ED0406A}"/>
                </a:ext>
              </a:extLst>
            </p:cNvPr>
            <p:cNvSpPr txBox="1"/>
            <p:nvPr/>
          </p:nvSpPr>
          <p:spPr>
            <a:xfrm>
              <a:off x="8816469" y="2330513"/>
              <a:ext cx="4083460" cy="944460"/>
            </a:xfrm>
            <a:prstGeom prst="rect">
              <a:avLst/>
            </a:prstGeom>
            <a:noFill/>
          </p:spPr>
          <p:txBody>
            <a:bodyPr wrap="square" lIns="81887" tIns="40943" rIns="81887" bIns="40943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It has 12 behavior algorithms. Specific algorithms can be chosen according to the scenario.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New behavior algorithms can be developed depending on specific requirements after evaluation.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32">
              <a:extLst>
                <a:ext uri="{FF2B5EF4-FFF2-40B4-BE49-F238E27FC236}">
                  <a16:creationId xmlns:a16="http://schemas.microsoft.com/office/drawing/2014/main" id="{31F1E5CE-FA0B-48A7-8E4E-9731D965C7E4}"/>
                </a:ext>
              </a:extLst>
            </p:cNvPr>
            <p:cNvSpPr txBox="1"/>
            <p:nvPr/>
          </p:nvSpPr>
          <p:spPr>
            <a:xfrm>
              <a:off x="8816470" y="1546386"/>
              <a:ext cx="3929885" cy="83098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r">
                <a:defRPr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Support mainstream algorithms</a:t>
              </a:r>
            </a:p>
          </p:txBody>
        </p:sp>
      </p:grpSp>
      <p:pic>
        <p:nvPicPr>
          <p:cNvPr id="72" name="图片 71">
            <a:extLst>
              <a:ext uri="{FF2B5EF4-FFF2-40B4-BE49-F238E27FC236}">
                <a16:creationId xmlns:a16="http://schemas.microsoft.com/office/drawing/2014/main" id="{079B90C9-0AFA-41B8-88A5-355B5F0C6C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2333847"/>
            <a:ext cx="673173" cy="673173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9397135-0428-47B8-9C35-903141B2F6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758" y="3999581"/>
            <a:ext cx="673173" cy="673173"/>
          </a:xfrm>
          <a:prstGeom prst="rect">
            <a:avLst/>
          </a:prstGeom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96709" y="340594"/>
            <a:ext cx="447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Behavior 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椭圆 30">
            <a:extLst>
              <a:ext uri="{FF2B5EF4-FFF2-40B4-BE49-F238E27FC236}">
                <a16:creationId xmlns:a16="http://schemas.microsoft.com/office/drawing/2014/main" id="{BF734ECE-513F-44D5-92B0-C9AEFD8966BD}"/>
              </a:ext>
            </a:extLst>
          </p:cNvPr>
          <p:cNvSpPr/>
          <p:nvPr/>
        </p:nvSpPr>
        <p:spPr>
          <a:xfrm>
            <a:off x="10106519" y="4855580"/>
            <a:ext cx="438705" cy="417563"/>
          </a:xfrm>
          <a:custGeom>
            <a:avLst/>
            <a:gdLst>
              <a:gd name="T0" fmla="*/ 6829 w 6861"/>
              <a:gd name="T1" fmla="*/ 2470 h 6539"/>
              <a:gd name="T2" fmla="*/ 6615 w 6861"/>
              <a:gd name="T3" fmla="*/ 2270 h 6539"/>
              <a:gd name="T4" fmla="*/ 4720 w 6861"/>
              <a:gd name="T5" fmla="*/ 1799 h 6539"/>
              <a:gd name="T6" fmla="*/ 3686 w 6861"/>
              <a:gd name="T7" fmla="*/ 142 h 6539"/>
              <a:gd name="T8" fmla="*/ 3430 w 6861"/>
              <a:gd name="T9" fmla="*/ 0 h 6539"/>
              <a:gd name="T10" fmla="*/ 3175 w 6861"/>
              <a:gd name="T11" fmla="*/ 142 h 6539"/>
              <a:gd name="T12" fmla="*/ 2141 w 6861"/>
              <a:gd name="T13" fmla="*/ 1799 h 6539"/>
              <a:gd name="T14" fmla="*/ 246 w 6861"/>
              <a:gd name="T15" fmla="*/ 2270 h 6539"/>
              <a:gd name="T16" fmla="*/ 32 w 6861"/>
              <a:gd name="T17" fmla="*/ 2470 h 6539"/>
              <a:gd name="T18" fmla="*/ 88 w 6861"/>
              <a:gd name="T19" fmla="*/ 2757 h 6539"/>
              <a:gd name="T20" fmla="*/ 1344 w 6861"/>
              <a:gd name="T21" fmla="*/ 4252 h 6539"/>
              <a:gd name="T22" fmla="*/ 1206 w 6861"/>
              <a:gd name="T23" fmla="*/ 6200 h 6539"/>
              <a:gd name="T24" fmla="*/ 1330 w 6861"/>
              <a:gd name="T25" fmla="*/ 6465 h 6539"/>
              <a:gd name="T26" fmla="*/ 1620 w 6861"/>
              <a:gd name="T27" fmla="*/ 6500 h 6539"/>
              <a:gd name="T28" fmla="*/ 3430 w 6861"/>
              <a:gd name="T29" fmla="*/ 5768 h 6539"/>
              <a:gd name="T30" fmla="*/ 5241 w 6861"/>
              <a:gd name="T31" fmla="*/ 6500 h 6539"/>
              <a:gd name="T32" fmla="*/ 5531 w 6861"/>
              <a:gd name="T33" fmla="*/ 6465 h 6539"/>
              <a:gd name="T34" fmla="*/ 5654 w 6861"/>
              <a:gd name="T35" fmla="*/ 6200 h 6539"/>
              <a:gd name="T36" fmla="*/ 5517 w 6861"/>
              <a:gd name="T37" fmla="*/ 4252 h 6539"/>
              <a:gd name="T38" fmla="*/ 6773 w 6861"/>
              <a:gd name="T39" fmla="*/ 2757 h 6539"/>
              <a:gd name="T40" fmla="*/ 6829 w 6861"/>
              <a:gd name="T41" fmla="*/ 2470 h 6539"/>
              <a:gd name="T42" fmla="*/ 3618 w 6861"/>
              <a:gd name="T43" fmla="*/ 1362 h 6539"/>
              <a:gd name="T44" fmla="*/ 2881 w 6861"/>
              <a:gd name="T45" fmla="*/ 2543 h 6539"/>
              <a:gd name="T46" fmla="*/ 2747 w 6861"/>
              <a:gd name="T47" fmla="*/ 2640 h 6539"/>
              <a:gd name="T48" fmla="*/ 1397 w 6861"/>
              <a:gd name="T49" fmla="*/ 2976 h 6539"/>
              <a:gd name="T50" fmla="*/ 1343 w 6861"/>
              <a:gd name="T51" fmla="*/ 2983 h 6539"/>
              <a:gd name="T52" fmla="*/ 1129 w 6861"/>
              <a:gd name="T53" fmla="*/ 2815 h 6539"/>
              <a:gd name="T54" fmla="*/ 1290 w 6861"/>
              <a:gd name="T55" fmla="*/ 2547 h 6539"/>
              <a:gd name="T56" fmla="*/ 2554 w 6861"/>
              <a:gd name="T57" fmla="*/ 2233 h 6539"/>
              <a:gd name="T58" fmla="*/ 3243 w 6861"/>
              <a:gd name="T59" fmla="*/ 1129 h 6539"/>
              <a:gd name="T60" fmla="*/ 3547 w 6861"/>
              <a:gd name="T61" fmla="*/ 1058 h 6539"/>
              <a:gd name="T62" fmla="*/ 3618 w 6861"/>
              <a:gd name="T63" fmla="*/ 1362 h 6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61" h="6539">
                <a:moveTo>
                  <a:pt x="6829" y="2470"/>
                </a:moveTo>
                <a:cubicBezTo>
                  <a:pt x="6797" y="2371"/>
                  <a:pt x="6716" y="2295"/>
                  <a:pt x="6615" y="2270"/>
                </a:cubicBezTo>
                <a:lnTo>
                  <a:pt x="4720" y="1799"/>
                </a:lnTo>
                <a:lnTo>
                  <a:pt x="3686" y="142"/>
                </a:lnTo>
                <a:cubicBezTo>
                  <a:pt x="3631" y="54"/>
                  <a:pt x="3534" y="0"/>
                  <a:pt x="3430" y="0"/>
                </a:cubicBezTo>
                <a:cubicBezTo>
                  <a:pt x="3326" y="0"/>
                  <a:pt x="3230" y="54"/>
                  <a:pt x="3175" y="142"/>
                </a:cubicBezTo>
                <a:lnTo>
                  <a:pt x="2141" y="1799"/>
                </a:lnTo>
                <a:lnTo>
                  <a:pt x="246" y="2270"/>
                </a:lnTo>
                <a:cubicBezTo>
                  <a:pt x="145" y="2295"/>
                  <a:pt x="64" y="2371"/>
                  <a:pt x="32" y="2470"/>
                </a:cubicBezTo>
                <a:cubicBezTo>
                  <a:pt x="0" y="2568"/>
                  <a:pt x="21" y="2677"/>
                  <a:pt x="88" y="2757"/>
                </a:cubicBezTo>
                <a:lnTo>
                  <a:pt x="1344" y="4252"/>
                </a:lnTo>
                <a:lnTo>
                  <a:pt x="1206" y="6200"/>
                </a:lnTo>
                <a:cubicBezTo>
                  <a:pt x="1199" y="6304"/>
                  <a:pt x="1246" y="6404"/>
                  <a:pt x="1330" y="6465"/>
                </a:cubicBezTo>
                <a:cubicBezTo>
                  <a:pt x="1414" y="6526"/>
                  <a:pt x="1524" y="6539"/>
                  <a:pt x="1620" y="6500"/>
                </a:cubicBezTo>
                <a:lnTo>
                  <a:pt x="3430" y="5768"/>
                </a:lnTo>
                <a:lnTo>
                  <a:pt x="5241" y="6500"/>
                </a:lnTo>
                <a:cubicBezTo>
                  <a:pt x="5337" y="6539"/>
                  <a:pt x="5447" y="6526"/>
                  <a:pt x="5531" y="6465"/>
                </a:cubicBezTo>
                <a:cubicBezTo>
                  <a:pt x="5615" y="6404"/>
                  <a:pt x="5662" y="6304"/>
                  <a:pt x="5654" y="6200"/>
                </a:cubicBezTo>
                <a:lnTo>
                  <a:pt x="5517" y="4252"/>
                </a:lnTo>
                <a:lnTo>
                  <a:pt x="6773" y="2757"/>
                </a:lnTo>
                <a:cubicBezTo>
                  <a:pt x="6840" y="2677"/>
                  <a:pt x="6861" y="2568"/>
                  <a:pt x="6829" y="2470"/>
                </a:cubicBezTo>
                <a:close/>
                <a:moveTo>
                  <a:pt x="3618" y="1362"/>
                </a:moveTo>
                <a:lnTo>
                  <a:pt x="2881" y="2543"/>
                </a:lnTo>
                <a:cubicBezTo>
                  <a:pt x="2851" y="2591"/>
                  <a:pt x="2803" y="2626"/>
                  <a:pt x="2747" y="2640"/>
                </a:cubicBezTo>
                <a:lnTo>
                  <a:pt x="1397" y="2976"/>
                </a:lnTo>
                <a:cubicBezTo>
                  <a:pt x="1379" y="2980"/>
                  <a:pt x="1361" y="2983"/>
                  <a:pt x="1343" y="2983"/>
                </a:cubicBezTo>
                <a:cubicBezTo>
                  <a:pt x="1244" y="2983"/>
                  <a:pt x="1154" y="2915"/>
                  <a:pt x="1129" y="2815"/>
                </a:cubicBezTo>
                <a:cubicBezTo>
                  <a:pt x="1100" y="2697"/>
                  <a:pt x="1172" y="2577"/>
                  <a:pt x="1290" y="2547"/>
                </a:cubicBezTo>
                <a:lnTo>
                  <a:pt x="2554" y="2233"/>
                </a:lnTo>
                <a:lnTo>
                  <a:pt x="3243" y="1129"/>
                </a:lnTo>
                <a:cubicBezTo>
                  <a:pt x="3308" y="1025"/>
                  <a:pt x="3444" y="994"/>
                  <a:pt x="3547" y="1058"/>
                </a:cubicBezTo>
                <a:cubicBezTo>
                  <a:pt x="3651" y="1123"/>
                  <a:pt x="3682" y="1259"/>
                  <a:pt x="3618" y="1362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4" name="Group 1"/>
          <p:cNvGrpSpPr/>
          <p:nvPr/>
        </p:nvGrpSpPr>
        <p:grpSpPr>
          <a:xfrm>
            <a:off x="903185" y="1072456"/>
            <a:ext cx="10385630" cy="4623372"/>
            <a:chOff x="437309" y="1072456"/>
            <a:chExt cx="10385630" cy="4623372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65D0A0F-42CE-4BA9-B65D-10C5ADCE5946}"/>
                </a:ext>
              </a:extLst>
            </p:cNvPr>
            <p:cNvSpPr/>
            <p:nvPr/>
          </p:nvSpPr>
          <p:spPr>
            <a:xfrm>
              <a:off x="647723" y="168388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5EF491D-7928-42CB-8ABF-7463153365F9}"/>
                </a:ext>
              </a:extLst>
            </p:cNvPr>
            <p:cNvSpPr/>
            <p:nvPr/>
          </p:nvSpPr>
          <p:spPr>
            <a:xfrm>
              <a:off x="3123995" y="168388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14AE136-09A5-4862-86D6-37920FED9E8B}"/>
                </a:ext>
              </a:extLst>
            </p:cNvPr>
            <p:cNvSpPr/>
            <p:nvPr/>
          </p:nvSpPr>
          <p:spPr>
            <a:xfrm>
              <a:off x="5600268" y="168388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4CD02A0-080B-4DDE-81F3-347C8705A815}"/>
                </a:ext>
              </a:extLst>
            </p:cNvPr>
            <p:cNvSpPr/>
            <p:nvPr/>
          </p:nvSpPr>
          <p:spPr>
            <a:xfrm>
              <a:off x="1885859" y="296770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BB4D67C2-BF36-4BE4-A474-59C760BE2FCE}"/>
                </a:ext>
              </a:extLst>
            </p:cNvPr>
            <p:cNvSpPr/>
            <p:nvPr/>
          </p:nvSpPr>
          <p:spPr>
            <a:xfrm>
              <a:off x="4362132" y="296770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文本框 37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454749" y="2664863"/>
              <a:ext cx="1354794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Off duty detection</a:t>
              </a: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5EF491D-7928-42CB-8ABF-7463153365F9}"/>
                </a:ext>
              </a:extLst>
            </p:cNvPr>
            <p:cNvSpPr/>
            <p:nvPr/>
          </p:nvSpPr>
          <p:spPr>
            <a:xfrm>
              <a:off x="8103599" y="163238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E14AE136-09A5-4862-86D6-37920FED9E8B}"/>
                </a:ext>
              </a:extLst>
            </p:cNvPr>
            <p:cNvSpPr/>
            <p:nvPr/>
          </p:nvSpPr>
          <p:spPr>
            <a:xfrm>
              <a:off x="6952326" y="288334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椭圆 29">
              <a:extLst>
                <a:ext uri="{FF2B5EF4-FFF2-40B4-BE49-F238E27FC236}">
                  <a16:creationId xmlns:a16="http://schemas.microsoft.com/office/drawing/2014/main" id="{9B8FB30B-29FA-454A-8FF5-2685295189E6}"/>
                </a:ext>
              </a:extLst>
            </p:cNvPr>
            <p:cNvSpPr/>
            <p:nvPr/>
          </p:nvSpPr>
          <p:spPr>
            <a:xfrm>
              <a:off x="727218" y="3655434"/>
              <a:ext cx="438705" cy="410666"/>
            </a:xfrm>
            <a:custGeom>
              <a:avLst/>
              <a:gdLst>
                <a:gd name="connsiteX0" fmla="*/ 243883 w 600653"/>
                <a:gd name="connsiteY0" fmla="*/ 476473 h 562265"/>
                <a:gd name="connsiteX1" fmla="*/ 243883 w 600653"/>
                <a:gd name="connsiteY1" fmla="*/ 521100 h 562265"/>
                <a:gd name="connsiteX2" fmla="*/ 356770 w 600653"/>
                <a:gd name="connsiteY2" fmla="*/ 521100 h 562265"/>
                <a:gd name="connsiteX3" fmla="*/ 356770 w 600653"/>
                <a:gd name="connsiteY3" fmla="*/ 476473 h 562265"/>
                <a:gd name="connsiteX4" fmla="*/ 38528 w 600653"/>
                <a:gd name="connsiteY4" fmla="*/ 381063 h 562265"/>
                <a:gd name="connsiteX5" fmla="*/ 38528 w 600653"/>
                <a:gd name="connsiteY5" fmla="*/ 418766 h 562265"/>
                <a:gd name="connsiteX6" fmla="*/ 57792 w 600653"/>
                <a:gd name="connsiteY6" fmla="*/ 438001 h 562265"/>
                <a:gd name="connsiteX7" fmla="*/ 542861 w 600653"/>
                <a:gd name="connsiteY7" fmla="*/ 438001 h 562265"/>
                <a:gd name="connsiteX8" fmla="*/ 562125 w 600653"/>
                <a:gd name="connsiteY8" fmla="*/ 418766 h 562265"/>
                <a:gd name="connsiteX9" fmla="*/ 562125 w 600653"/>
                <a:gd name="connsiteY9" fmla="*/ 381063 h 562265"/>
                <a:gd name="connsiteX10" fmla="*/ 300326 w 600653"/>
                <a:gd name="connsiteY10" fmla="*/ 210426 h 562265"/>
                <a:gd name="connsiteX11" fmla="*/ 315710 w 600653"/>
                <a:gd name="connsiteY11" fmla="*/ 225826 h 562265"/>
                <a:gd name="connsiteX12" fmla="*/ 315710 w 600653"/>
                <a:gd name="connsiteY12" fmla="*/ 251620 h 562265"/>
                <a:gd name="connsiteX13" fmla="*/ 300326 w 600653"/>
                <a:gd name="connsiteY13" fmla="*/ 267019 h 562265"/>
                <a:gd name="connsiteX14" fmla="*/ 284943 w 600653"/>
                <a:gd name="connsiteY14" fmla="*/ 251620 h 562265"/>
                <a:gd name="connsiteX15" fmla="*/ 284943 w 600653"/>
                <a:gd name="connsiteY15" fmla="*/ 225826 h 562265"/>
                <a:gd name="connsiteX16" fmla="*/ 300326 w 600653"/>
                <a:gd name="connsiteY16" fmla="*/ 210426 h 562265"/>
                <a:gd name="connsiteX17" fmla="*/ 253291 w 600653"/>
                <a:gd name="connsiteY17" fmla="*/ 184466 h 562265"/>
                <a:gd name="connsiteX18" fmla="*/ 243081 w 600653"/>
                <a:gd name="connsiteY18" fmla="*/ 194851 h 562265"/>
                <a:gd name="connsiteX19" fmla="*/ 243081 w 600653"/>
                <a:gd name="connsiteY19" fmla="*/ 281397 h 562265"/>
                <a:gd name="connsiteX20" fmla="*/ 253291 w 600653"/>
                <a:gd name="connsiteY20" fmla="*/ 291782 h 562265"/>
                <a:gd name="connsiteX21" fmla="*/ 347292 w 600653"/>
                <a:gd name="connsiteY21" fmla="*/ 291782 h 562265"/>
                <a:gd name="connsiteX22" fmla="*/ 357502 w 600653"/>
                <a:gd name="connsiteY22" fmla="*/ 281397 h 562265"/>
                <a:gd name="connsiteX23" fmla="*/ 357502 w 600653"/>
                <a:gd name="connsiteY23" fmla="*/ 194851 h 562265"/>
                <a:gd name="connsiteX24" fmla="*/ 347292 w 600653"/>
                <a:gd name="connsiteY24" fmla="*/ 184466 h 562265"/>
                <a:gd name="connsiteX25" fmla="*/ 300292 w 600653"/>
                <a:gd name="connsiteY25" fmla="*/ 100420 h 562265"/>
                <a:gd name="connsiteX26" fmla="*/ 258299 w 600653"/>
                <a:gd name="connsiteY26" fmla="*/ 142347 h 562265"/>
                <a:gd name="connsiteX27" fmla="*/ 258299 w 600653"/>
                <a:gd name="connsiteY27" fmla="*/ 153694 h 562265"/>
                <a:gd name="connsiteX28" fmla="*/ 342477 w 600653"/>
                <a:gd name="connsiteY28" fmla="*/ 153694 h 562265"/>
                <a:gd name="connsiteX29" fmla="*/ 342477 w 600653"/>
                <a:gd name="connsiteY29" fmla="*/ 142347 h 562265"/>
                <a:gd name="connsiteX30" fmla="*/ 300292 w 600653"/>
                <a:gd name="connsiteY30" fmla="*/ 100420 h 562265"/>
                <a:gd name="connsiteX31" fmla="*/ 300292 w 600653"/>
                <a:gd name="connsiteY31" fmla="*/ 69648 h 562265"/>
                <a:gd name="connsiteX32" fmla="*/ 373297 w 600653"/>
                <a:gd name="connsiteY32" fmla="*/ 142347 h 562265"/>
                <a:gd name="connsiteX33" fmla="*/ 373297 w 600653"/>
                <a:gd name="connsiteY33" fmla="*/ 161964 h 562265"/>
                <a:gd name="connsiteX34" fmla="*/ 373104 w 600653"/>
                <a:gd name="connsiteY34" fmla="*/ 162925 h 562265"/>
                <a:gd name="connsiteX35" fmla="*/ 388322 w 600653"/>
                <a:gd name="connsiteY35" fmla="*/ 194851 h 562265"/>
                <a:gd name="connsiteX36" fmla="*/ 388322 w 600653"/>
                <a:gd name="connsiteY36" fmla="*/ 281397 h 562265"/>
                <a:gd name="connsiteX37" fmla="*/ 347292 w 600653"/>
                <a:gd name="connsiteY37" fmla="*/ 322554 h 562265"/>
                <a:gd name="connsiteX38" fmla="*/ 253291 w 600653"/>
                <a:gd name="connsiteY38" fmla="*/ 322554 h 562265"/>
                <a:gd name="connsiteX39" fmla="*/ 212261 w 600653"/>
                <a:gd name="connsiteY39" fmla="*/ 281397 h 562265"/>
                <a:gd name="connsiteX40" fmla="*/ 212261 w 600653"/>
                <a:gd name="connsiteY40" fmla="*/ 194851 h 562265"/>
                <a:gd name="connsiteX41" fmla="*/ 227479 w 600653"/>
                <a:gd name="connsiteY41" fmla="*/ 162925 h 562265"/>
                <a:gd name="connsiteX42" fmla="*/ 227479 w 600653"/>
                <a:gd name="connsiteY42" fmla="*/ 161964 h 562265"/>
                <a:gd name="connsiteX43" fmla="*/ 227479 w 600653"/>
                <a:gd name="connsiteY43" fmla="*/ 142347 h 562265"/>
                <a:gd name="connsiteX44" fmla="*/ 300292 w 600653"/>
                <a:gd name="connsiteY44" fmla="*/ 69648 h 562265"/>
                <a:gd name="connsiteX45" fmla="*/ 57792 w 600653"/>
                <a:gd name="connsiteY45" fmla="*/ 38472 h 562265"/>
                <a:gd name="connsiteX46" fmla="*/ 38528 w 600653"/>
                <a:gd name="connsiteY46" fmla="*/ 57708 h 562265"/>
                <a:gd name="connsiteX47" fmla="*/ 38528 w 600653"/>
                <a:gd name="connsiteY47" fmla="*/ 342591 h 562265"/>
                <a:gd name="connsiteX48" fmla="*/ 562125 w 600653"/>
                <a:gd name="connsiteY48" fmla="*/ 342591 h 562265"/>
                <a:gd name="connsiteX49" fmla="*/ 562125 w 600653"/>
                <a:gd name="connsiteY49" fmla="*/ 57708 h 562265"/>
                <a:gd name="connsiteX50" fmla="*/ 542861 w 600653"/>
                <a:gd name="connsiteY50" fmla="*/ 38472 h 562265"/>
                <a:gd name="connsiteX51" fmla="*/ 57792 w 600653"/>
                <a:gd name="connsiteY51" fmla="*/ 0 h 562265"/>
                <a:gd name="connsiteX52" fmla="*/ 542861 w 600653"/>
                <a:gd name="connsiteY52" fmla="*/ 0 h 562265"/>
                <a:gd name="connsiteX53" fmla="*/ 600653 w 600653"/>
                <a:gd name="connsiteY53" fmla="*/ 57708 h 562265"/>
                <a:gd name="connsiteX54" fmla="*/ 600653 w 600653"/>
                <a:gd name="connsiteY54" fmla="*/ 418766 h 562265"/>
                <a:gd name="connsiteX55" fmla="*/ 542861 w 600653"/>
                <a:gd name="connsiteY55" fmla="*/ 476473 h 562265"/>
                <a:gd name="connsiteX56" fmla="*/ 395298 w 600653"/>
                <a:gd name="connsiteY56" fmla="*/ 476473 h 562265"/>
                <a:gd name="connsiteX57" fmla="*/ 395298 w 600653"/>
                <a:gd name="connsiteY57" fmla="*/ 523793 h 562265"/>
                <a:gd name="connsiteX58" fmla="*/ 460411 w 600653"/>
                <a:gd name="connsiteY58" fmla="*/ 523793 h 562265"/>
                <a:gd name="connsiteX59" fmla="*/ 479675 w 600653"/>
                <a:gd name="connsiteY59" fmla="*/ 543029 h 562265"/>
                <a:gd name="connsiteX60" fmla="*/ 460411 w 600653"/>
                <a:gd name="connsiteY60" fmla="*/ 562265 h 562265"/>
                <a:gd name="connsiteX61" fmla="*/ 140435 w 600653"/>
                <a:gd name="connsiteY61" fmla="*/ 562265 h 562265"/>
                <a:gd name="connsiteX62" fmla="*/ 121171 w 600653"/>
                <a:gd name="connsiteY62" fmla="*/ 543029 h 562265"/>
                <a:gd name="connsiteX63" fmla="*/ 140435 w 600653"/>
                <a:gd name="connsiteY63" fmla="*/ 523793 h 562265"/>
                <a:gd name="connsiteX64" fmla="*/ 205355 w 600653"/>
                <a:gd name="connsiteY64" fmla="*/ 523793 h 562265"/>
                <a:gd name="connsiteX65" fmla="*/ 205355 w 600653"/>
                <a:gd name="connsiteY65" fmla="*/ 476473 h 562265"/>
                <a:gd name="connsiteX66" fmla="*/ 57792 w 600653"/>
                <a:gd name="connsiteY66" fmla="*/ 476473 h 562265"/>
                <a:gd name="connsiteX67" fmla="*/ 0 w 600653"/>
                <a:gd name="connsiteY67" fmla="*/ 418766 h 562265"/>
                <a:gd name="connsiteX68" fmla="*/ 0 w 600653"/>
                <a:gd name="connsiteY68" fmla="*/ 57708 h 562265"/>
                <a:gd name="connsiteX69" fmla="*/ 57792 w 600653"/>
                <a:gd name="connsiteY69" fmla="*/ 0 h 5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0653" h="562265">
                  <a:moveTo>
                    <a:pt x="243883" y="476473"/>
                  </a:moveTo>
                  <a:lnTo>
                    <a:pt x="243883" y="521100"/>
                  </a:lnTo>
                  <a:lnTo>
                    <a:pt x="356770" y="521100"/>
                  </a:lnTo>
                  <a:lnTo>
                    <a:pt x="356770" y="476473"/>
                  </a:lnTo>
                  <a:close/>
                  <a:moveTo>
                    <a:pt x="38528" y="381063"/>
                  </a:moveTo>
                  <a:lnTo>
                    <a:pt x="38528" y="418766"/>
                  </a:lnTo>
                  <a:cubicBezTo>
                    <a:pt x="38528" y="429345"/>
                    <a:pt x="47197" y="438001"/>
                    <a:pt x="57792" y="438001"/>
                  </a:cubicBezTo>
                  <a:lnTo>
                    <a:pt x="542861" y="438001"/>
                  </a:lnTo>
                  <a:cubicBezTo>
                    <a:pt x="553649" y="438001"/>
                    <a:pt x="562125" y="429345"/>
                    <a:pt x="562125" y="418766"/>
                  </a:cubicBezTo>
                  <a:lnTo>
                    <a:pt x="562125" y="381063"/>
                  </a:lnTo>
                  <a:close/>
                  <a:moveTo>
                    <a:pt x="300326" y="210426"/>
                  </a:moveTo>
                  <a:cubicBezTo>
                    <a:pt x="308787" y="210426"/>
                    <a:pt x="315710" y="217356"/>
                    <a:pt x="315710" y="225826"/>
                  </a:cubicBezTo>
                  <a:lnTo>
                    <a:pt x="315710" y="251620"/>
                  </a:lnTo>
                  <a:cubicBezTo>
                    <a:pt x="315710" y="260089"/>
                    <a:pt x="308787" y="267019"/>
                    <a:pt x="300326" y="267019"/>
                  </a:cubicBezTo>
                  <a:cubicBezTo>
                    <a:pt x="291866" y="267019"/>
                    <a:pt x="284943" y="260089"/>
                    <a:pt x="284943" y="251620"/>
                  </a:cubicBezTo>
                  <a:lnTo>
                    <a:pt x="284943" y="225826"/>
                  </a:lnTo>
                  <a:cubicBezTo>
                    <a:pt x="284943" y="217356"/>
                    <a:pt x="291866" y="210426"/>
                    <a:pt x="300326" y="210426"/>
                  </a:cubicBezTo>
                  <a:close/>
                  <a:moveTo>
                    <a:pt x="253291" y="184466"/>
                  </a:moveTo>
                  <a:cubicBezTo>
                    <a:pt x="247897" y="184466"/>
                    <a:pt x="243081" y="189274"/>
                    <a:pt x="243081" y="194851"/>
                  </a:cubicBezTo>
                  <a:lnTo>
                    <a:pt x="243081" y="281397"/>
                  </a:lnTo>
                  <a:cubicBezTo>
                    <a:pt x="243081" y="286974"/>
                    <a:pt x="247897" y="291782"/>
                    <a:pt x="253291" y="291782"/>
                  </a:cubicBezTo>
                  <a:lnTo>
                    <a:pt x="347292" y="291782"/>
                  </a:lnTo>
                  <a:cubicBezTo>
                    <a:pt x="352879" y="291782"/>
                    <a:pt x="357502" y="286974"/>
                    <a:pt x="357502" y="281397"/>
                  </a:cubicBezTo>
                  <a:lnTo>
                    <a:pt x="357502" y="194851"/>
                  </a:lnTo>
                  <a:cubicBezTo>
                    <a:pt x="357502" y="189274"/>
                    <a:pt x="352879" y="184466"/>
                    <a:pt x="347292" y="184466"/>
                  </a:cubicBezTo>
                  <a:close/>
                  <a:moveTo>
                    <a:pt x="300292" y="100420"/>
                  </a:moveTo>
                  <a:cubicBezTo>
                    <a:pt x="277176" y="100420"/>
                    <a:pt x="258299" y="119268"/>
                    <a:pt x="258299" y="142347"/>
                  </a:cubicBezTo>
                  <a:lnTo>
                    <a:pt x="258299" y="153694"/>
                  </a:lnTo>
                  <a:lnTo>
                    <a:pt x="342477" y="153694"/>
                  </a:lnTo>
                  <a:lnTo>
                    <a:pt x="342477" y="142347"/>
                  </a:lnTo>
                  <a:cubicBezTo>
                    <a:pt x="342477" y="119268"/>
                    <a:pt x="323599" y="100420"/>
                    <a:pt x="300292" y="100420"/>
                  </a:cubicBezTo>
                  <a:close/>
                  <a:moveTo>
                    <a:pt x="300292" y="69648"/>
                  </a:moveTo>
                  <a:cubicBezTo>
                    <a:pt x="340551" y="69648"/>
                    <a:pt x="373297" y="102343"/>
                    <a:pt x="373297" y="142347"/>
                  </a:cubicBezTo>
                  <a:lnTo>
                    <a:pt x="373297" y="161964"/>
                  </a:lnTo>
                  <a:cubicBezTo>
                    <a:pt x="373297" y="162348"/>
                    <a:pt x="373104" y="162541"/>
                    <a:pt x="373104" y="162925"/>
                  </a:cubicBezTo>
                  <a:cubicBezTo>
                    <a:pt x="382351" y="170426"/>
                    <a:pt x="388322" y="181965"/>
                    <a:pt x="388322" y="194851"/>
                  </a:cubicBezTo>
                  <a:lnTo>
                    <a:pt x="388322" y="281397"/>
                  </a:lnTo>
                  <a:cubicBezTo>
                    <a:pt x="388322" y="304091"/>
                    <a:pt x="370022" y="322554"/>
                    <a:pt x="347292" y="322554"/>
                  </a:cubicBezTo>
                  <a:lnTo>
                    <a:pt x="253291" y="322554"/>
                  </a:lnTo>
                  <a:cubicBezTo>
                    <a:pt x="230753" y="322554"/>
                    <a:pt x="212261" y="304091"/>
                    <a:pt x="212261" y="281397"/>
                  </a:cubicBezTo>
                  <a:lnTo>
                    <a:pt x="212261" y="194851"/>
                  </a:lnTo>
                  <a:cubicBezTo>
                    <a:pt x="212261" y="181965"/>
                    <a:pt x="218232" y="170426"/>
                    <a:pt x="227479" y="162925"/>
                  </a:cubicBezTo>
                  <a:cubicBezTo>
                    <a:pt x="227479" y="162541"/>
                    <a:pt x="227479" y="162348"/>
                    <a:pt x="227479" y="161964"/>
                  </a:cubicBezTo>
                  <a:lnTo>
                    <a:pt x="227479" y="142347"/>
                  </a:lnTo>
                  <a:cubicBezTo>
                    <a:pt x="227479" y="102343"/>
                    <a:pt x="260225" y="69648"/>
                    <a:pt x="300292" y="69648"/>
                  </a:cubicBezTo>
                  <a:close/>
                  <a:moveTo>
                    <a:pt x="57792" y="38472"/>
                  </a:moveTo>
                  <a:cubicBezTo>
                    <a:pt x="47197" y="38472"/>
                    <a:pt x="38528" y="47128"/>
                    <a:pt x="38528" y="57708"/>
                  </a:cubicBezTo>
                  <a:lnTo>
                    <a:pt x="38528" y="342591"/>
                  </a:lnTo>
                  <a:lnTo>
                    <a:pt x="562125" y="342591"/>
                  </a:lnTo>
                  <a:lnTo>
                    <a:pt x="562125" y="57708"/>
                  </a:lnTo>
                  <a:cubicBezTo>
                    <a:pt x="562125" y="47128"/>
                    <a:pt x="553649" y="38472"/>
                    <a:pt x="542861" y="38472"/>
                  </a:cubicBezTo>
                  <a:close/>
                  <a:moveTo>
                    <a:pt x="57792" y="0"/>
                  </a:moveTo>
                  <a:lnTo>
                    <a:pt x="542861" y="0"/>
                  </a:lnTo>
                  <a:cubicBezTo>
                    <a:pt x="574839" y="0"/>
                    <a:pt x="600653" y="25776"/>
                    <a:pt x="600653" y="57708"/>
                  </a:cubicBezTo>
                  <a:lnTo>
                    <a:pt x="600653" y="418766"/>
                  </a:lnTo>
                  <a:cubicBezTo>
                    <a:pt x="600653" y="450505"/>
                    <a:pt x="574839" y="476473"/>
                    <a:pt x="542861" y="476473"/>
                  </a:cubicBezTo>
                  <a:lnTo>
                    <a:pt x="395298" y="476473"/>
                  </a:lnTo>
                  <a:lnTo>
                    <a:pt x="395298" y="523793"/>
                  </a:lnTo>
                  <a:lnTo>
                    <a:pt x="460411" y="523793"/>
                  </a:lnTo>
                  <a:cubicBezTo>
                    <a:pt x="471006" y="523793"/>
                    <a:pt x="479675" y="532257"/>
                    <a:pt x="479675" y="543029"/>
                  </a:cubicBezTo>
                  <a:cubicBezTo>
                    <a:pt x="479675" y="553609"/>
                    <a:pt x="471006" y="562265"/>
                    <a:pt x="460411" y="562265"/>
                  </a:cubicBezTo>
                  <a:lnTo>
                    <a:pt x="140435" y="562265"/>
                  </a:lnTo>
                  <a:cubicBezTo>
                    <a:pt x="129840" y="562265"/>
                    <a:pt x="121171" y="553609"/>
                    <a:pt x="121171" y="543029"/>
                  </a:cubicBezTo>
                  <a:cubicBezTo>
                    <a:pt x="121171" y="532257"/>
                    <a:pt x="129840" y="523793"/>
                    <a:pt x="140435" y="523793"/>
                  </a:cubicBezTo>
                  <a:lnTo>
                    <a:pt x="205355" y="523793"/>
                  </a:lnTo>
                  <a:lnTo>
                    <a:pt x="205355" y="476473"/>
                  </a:lnTo>
                  <a:lnTo>
                    <a:pt x="57792" y="476473"/>
                  </a:lnTo>
                  <a:cubicBezTo>
                    <a:pt x="26006" y="476473"/>
                    <a:pt x="0" y="450505"/>
                    <a:pt x="0" y="418766"/>
                  </a:cubicBezTo>
                  <a:lnTo>
                    <a:pt x="0" y="57708"/>
                  </a:lnTo>
                  <a:cubicBezTo>
                    <a:pt x="0" y="25776"/>
                    <a:pt x="26006" y="0"/>
                    <a:pt x="57792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椭圆 31">
              <a:extLst>
                <a:ext uri="{FF2B5EF4-FFF2-40B4-BE49-F238E27FC236}">
                  <a16:creationId xmlns:a16="http://schemas.microsoft.com/office/drawing/2014/main" id="{13CEA3D2-5273-4618-B64E-664BACC79DA4}"/>
                </a:ext>
              </a:extLst>
            </p:cNvPr>
            <p:cNvSpPr/>
            <p:nvPr/>
          </p:nvSpPr>
          <p:spPr>
            <a:xfrm>
              <a:off x="4687642" y="1072456"/>
              <a:ext cx="438705" cy="437989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id-card_155802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858529" y="1897518"/>
              <a:ext cx="531333" cy="537136"/>
            </a:xfrm>
            <a:custGeom>
              <a:avLst/>
              <a:gdLst>
                <a:gd name="T0" fmla="*/ 6293 w 12400"/>
                <a:gd name="T1" fmla="*/ 6800 h 12533"/>
                <a:gd name="T2" fmla="*/ 8213 w 12400"/>
                <a:gd name="T3" fmla="*/ 7173 h 12533"/>
                <a:gd name="T4" fmla="*/ 9040 w 12400"/>
                <a:gd name="T5" fmla="*/ 7600 h 12533"/>
                <a:gd name="T6" fmla="*/ 9787 w 12400"/>
                <a:gd name="T7" fmla="*/ 7440 h 12533"/>
                <a:gd name="T8" fmla="*/ 9627 w 12400"/>
                <a:gd name="T9" fmla="*/ 6693 h 12533"/>
                <a:gd name="T10" fmla="*/ 8640 w 12400"/>
                <a:gd name="T11" fmla="*/ 6187 h 12533"/>
                <a:gd name="T12" fmla="*/ 8427 w 12400"/>
                <a:gd name="T13" fmla="*/ 6107 h 12533"/>
                <a:gd name="T14" fmla="*/ 9787 w 12400"/>
                <a:gd name="T15" fmla="*/ 3413 h 12533"/>
                <a:gd name="T16" fmla="*/ 6373 w 12400"/>
                <a:gd name="T17" fmla="*/ 0 h 12533"/>
                <a:gd name="T18" fmla="*/ 2933 w 12400"/>
                <a:gd name="T19" fmla="*/ 3387 h 12533"/>
                <a:gd name="T20" fmla="*/ 4240 w 12400"/>
                <a:gd name="T21" fmla="*/ 6053 h 12533"/>
                <a:gd name="T22" fmla="*/ 0 w 12400"/>
                <a:gd name="T23" fmla="*/ 12000 h 12533"/>
                <a:gd name="T24" fmla="*/ 0 w 12400"/>
                <a:gd name="T25" fmla="*/ 12533 h 12533"/>
                <a:gd name="T26" fmla="*/ 7360 w 12400"/>
                <a:gd name="T27" fmla="*/ 12533 h 12533"/>
                <a:gd name="T28" fmla="*/ 7893 w 12400"/>
                <a:gd name="T29" fmla="*/ 12000 h 12533"/>
                <a:gd name="T30" fmla="*/ 7360 w 12400"/>
                <a:gd name="T31" fmla="*/ 11467 h 12533"/>
                <a:gd name="T32" fmla="*/ 1120 w 12400"/>
                <a:gd name="T33" fmla="*/ 11467 h 12533"/>
                <a:gd name="T34" fmla="*/ 6293 w 12400"/>
                <a:gd name="T35" fmla="*/ 6800 h 12533"/>
                <a:gd name="T36" fmla="*/ 6347 w 12400"/>
                <a:gd name="T37" fmla="*/ 1040 h 12533"/>
                <a:gd name="T38" fmla="*/ 8693 w 12400"/>
                <a:gd name="T39" fmla="*/ 3387 h 12533"/>
                <a:gd name="T40" fmla="*/ 6347 w 12400"/>
                <a:gd name="T41" fmla="*/ 5733 h 12533"/>
                <a:gd name="T42" fmla="*/ 4000 w 12400"/>
                <a:gd name="T43" fmla="*/ 3387 h 12533"/>
                <a:gd name="T44" fmla="*/ 6347 w 12400"/>
                <a:gd name="T45" fmla="*/ 1040 h 12533"/>
                <a:gd name="T46" fmla="*/ 11440 w 12400"/>
                <a:gd name="T47" fmla="*/ 10453 h 12533"/>
                <a:gd name="T48" fmla="*/ 12187 w 12400"/>
                <a:gd name="T49" fmla="*/ 9707 h 12533"/>
                <a:gd name="T50" fmla="*/ 12187 w 12400"/>
                <a:gd name="T51" fmla="*/ 8960 h 12533"/>
                <a:gd name="T52" fmla="*/ 11440 w 12400"/>
                <a:gd name="T53" fmla="*/ 8960 h 12533"/>
                <a:gd name="T54" fmla="*/ 10693 w 12400"/>
                <a:gd name="T55" fmla="*/ 9707 h 12533"/>
                <a:gd name="T56" fmla="*/ 9947 w 12400"/>
                <a:gd name="T57" fmla="*/ 8960 h 12533"/>
                <a:gd name="T58" fmla="*/ 9200 w 12400"/>
                <a:gd name="T59" fmla="*/ 8960 h 12533"/>
                <a:gd name="T60" fmla="*/ 9200 w 12400"/>
                <a:gd name="T61" fmla="*/ 9707 h 12533"/>
                <a:gd name="T62" fmla="*/ 9947 w 12400"/>
                <a:gd name="T63" fmla="*/ 10453 h 12533"/>
                <a:gd name="T64" fmla="*/ 9200 w 12400"/>
                <a:gd name="T65" fmla="*/ 11200 h 12533"/>
                <a:gd name="T66" fmla="*/ 9200 w 12400"/>
                <a:gd name="T67" fmla="*/ 11947 h 12533"/>
                <a:gd name="T68" fmla="*/ 9947 w 12400"/>
                <a:gd name="T69" fmla="*/ 11947 h 12533"/>
                <a:gd name="T70" fmla="*/ 10693 w 12400"/>
                <a:gd name="T71" fmla="*/ 11200 h 12533"/>
                <a:gd name="T72" fmla="*/ 11440 w 12400"/>
                <a:gd name="T73" fmla="*/ 11947 h 12533"/>
                <a:gd name="T74" fmla="*/ 12187 w 12400"/>
                <a:gd name="T75" fmla="*/ 11947 h 12533"/>
                <a:gd name="T76" fmla="*/ 12187 w 12400"/>
                <a:gd name="T77" fmla="*/ 11200 h 12533"/>
                <a:gd name="T78" fmla="*/ 11440 w 12400"/>
                <a:gd name="T79" fmla="*/ 10453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00" h="12533">
                  <a:moveTo>
                    <a:pt x="6293" y="6800"/>
                  </a:moveTo>
                  <a:cubicBezTo>
                    <a:pt x="6960" y="6800"/>
                    <a:pt x="7600" y="6933"/>
                    <a:pt x="8213" y="7173"/>
                  </a:cubicBezTo>
                  <a:cubicBezTo>
                    <a:pt x="8507" y="7280"/>
                    <a:pt x="8773" y="7440"/>
                    <a:pt x="9040" y="7600"/>
                  </a:cubicBezTo>
                  <a:cubicBezTo>
                    <a:pt x="9280" y="7760"/>
                    <a:pt x="9627" y="7680"/>
                    <a:pt x="9787" y="7440"/>
                  </a:cubicBezTo>
                  <a:cubicBezTo>
                    <a:pt x="9947" y="7200"/>
                    <a:pt x="9867" y="6853"/>
                    <a:pt x="9627" y="6693"/>
                  </a:cubicBezTo>
                  <a:cubicBezTo>
                    <a:pt x="9307" y="6507"/>
                    <a:pt x="8987" y="6320"/>
                    <a:pt x="8640" y="6187"/>
                  </a:cubicBezTo>
                  <a:cubicBezTo>
                    <a:pt x="8560" y="6160"/>
                    <a:pt x="8480" y="6133"/>
                    <a:pt x="8427" y="6107"/>
                  </a:cubicBezTo>
                  <a:cubicBezTo>
                    <a:pt x="9253" y="5493"/>
                    <a:pt x="9787" y="4507"/>
                    <a:pt x="9787" y="3413"/>
                  </a:cubicBezTo>
                  <a:cubicBezTo>
                    <a:pt x="9787" y="1547"/>
                    <a:pt x="8267" y="0"/>
                    <a:pt x="6373" y="0"/>
                  </a:cubicBezTo>
                  <a:cubicBezTo>
                    <a:pt x="4480" y="0"/>
                    <a:pt x="2933" y="1520"/>
                    <a:pt x="2933" y="3387"/>
                  </a:cubicBezTo>
                  <a:cubicBezTo>
                    <a:pt x="2933" y="4480"/>
                    <a:pt x="3440" y="5440"/>
                    <a:pt x="4240" y="6053"/>
                  </a:cubicBezTo>
                  <a:cubicBezTo>
                    <a:pt x="1787" y="6907"/>
                    <a:pt x="0" y="9253"/>
                    <a:pt x="0" y="12000"/>
                  </a:cubicBezTo>
                  <a:lnTo>
                    <a:pt x="0" y="12533"/>
                  </a:lnTo>
                  <a:lnTo>
                    <a:pt x="7360" y="12533"/>
                  </a:lnTo>
                  <a:cubicBezTo>
                    <a:pt x="7653" y="12533"/>
                    <a:pt x="7893" y="12293"/>
                    <a:pt x="7893" y="12000"/>
                  </a:cubicBezTo>
                  <a:cubicBezTo>
                    <a:pt x="7893" y="11707"/>
                    <a:pt x="7653" y="11467"/>
                    <a:pt x="7360" y="11467"/>
                  </a:cubicBezTo>
                  <a:lnTo>
                    <a:pt x="1120" y="11467"/>
                  </a:lnTo>
                  <a:cubicBezTo>
                    <a:pt x="1387" y="8827"/>
                    <a:pt x="3600" y="6800"/>
                    <a:pt x="6293" y="6800"/>
                  </a:cubicBezTo>
                  <a:close/>
                  <a:moveTo>
                    <a:pt x="6347" y="1040"/>
                  </a:moveTo>
                  <a:cubicBezTo>
                    <a:pt x="7627" y="1040"/>
                    <a:pt x="8693" y="2080"/>
                    <a:pt x="8693" y="3387"/>
                  </a:cubicBezTo>
                  <a:cubicBezTo>
                    <a:pt x="8693" y="4693"/>
                    <a:pt x="7653" y="5733"/>
                    <a:pt x="6347" y="5733"/>
                  </a:cubicBezTo>
                  <a:cubicBezTo>
                    <a:pt x="5067" y="5733"/>
                    <a:pt x="4000" y="4693"/>
                    <a:pt x="4000" y="3387"/>
                  </a:cubicBezTo>
                  <a:cubicBezTo>
                    <a:pt x="4000" y="2080"/>
                    <a:pt x="5040" y="1040"/>
                    <a:pt x="6347" y="1040"/>
                  </a:cubicBezTo>
                  <a:close/>
                  <a:moveTo>
                    <a:pt x="11440" y="10453"/>
                  </a:moveTo>
                  <a:lnTo>
                    <a:pt x="12187" y="9707"/>
                  </a:lnTo>
                  <a:cubicBezTo>
                    <a:pt x="12400" y="9493"/>
                    <a:pt x="12400" y="9173"/>
                    <a:pt x="12187" y="8960"/>
                  </a:cubicBezTo>
                  <a:cubicBezTo>
                    <a:pt x="11973" y="8747"/>
                    <a:pt x="11653" y="8747"/>
                    <a:pt x="11440" y="8960"/>
                  </a:cubicBezTo>
                  <a:lnTo>
                    <a:pt x="10693" y="9707"/>
                  </a:lnTo>
                  <a:lnTo>
                    <a:pt x="9947" y="8960"/>
                  </a:lnTo>
                  <a:cubicBezTo>
                    <a:pt x="9733" y="8747"/>
                    <a:pt x="9413" y="8747"/>
                    <a:pt x="9200" y="8960"/>
                  </a:cubicBezTo>
                  <a:cubicBezTo>
                    <a:pt x="8987" y="9173"/>
                    <a:pt x="8987" y="9493"/>
                    <a:pt x="9200" y="9707"/>
                  </a:cubicBezTo>
                  <a:lnTo>
                    <a:pt x="9947" y="10453"/>
                  </a:lnTo>
                  <a:lnTo>
                    <a:pt x="9200" y="11200"/>
                  </a:lnTo>
                  <a:cubicBezTo>
                    <a:pt x="8987" y="11413"/>
                    <a:pt x="8987" y="11733"/>
                    <a:pt x="9200" y="11947"/>
                  </a:cubicBezTo>
                  <a:cubicBezTo>
                    <a:pt x="9413" y="12160"/>
                    <a:pt x="9733" y="12160"/>
                    <a:pt x="9947" y="11947"/>
                  </a:cubicBezTo>
                  <a:lnTo>
                    <a:pt x="10693" y="11200"/>
                  </a:lnTo>
                  <a:lnTo>
                    <a:pt x="11440" y="11947"/>
                  </a:lnTo>
                  <a:cubicBezTo>
                    <a:pt x="11653" y="12160"/>
                    <a:pt x="11973" y="12160"/>
                    <a:pt x="12187" y="11947"/>
                  </a:cubicBezTo>
                  <a:cubicBezTo>
                    <a:pt x="12400" y="11733"/>
                    <a:pt x="12400" y="11413"/>
                    <a:pt x="12187" y="11200"/>
                  </a:cubicBezTo>
                  <a:lnTo>
                    <a:pt x="11440" y="104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文本框 140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2831536" y="2659530"/>
              <a:ext cx="155765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lnSpc>
                  <a:spcPct val="114000"/>
                </a:lnSpc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No helmet detection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文本框 141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5411184" y="2669454"/>
              <a:ext cx="133111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No work clothes </a:t>
              </a:r>
            </a:p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detection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" name="文本框 142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7872194" y="2669454"/>
              <a:ext cx="1415760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Smoking detection</a:t>
              </a:r>
            </a:p>
          </p:txBody>
        </p:sp>
        <p:sp>
          <p:nvSpPr>
            <p:cNvPr id="69" name="文本框 143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6768971" y="3916264"/>
              <a:ext cx="1331116" cy="290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Fire detection</a:t>
              </a:r>
            </a:p>
          </p:txBody>
        </p:sp>
        <p:sp>
          <p:nvSpPr>
            <p:cNvPr id="70" name="iconfont-10592-5149546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3340076" y="1878761"/>
              <a:ext cx="531400" cy="548291"/>
            </a:xfrm>
            <a:custGeom>
              <a:avLst/>
              <a:gdLst>
                <a:gd name="connsiteX0" fmla="*/ 83984 w 403844"/>
                <a:gd name="connsiteY0" fmla="*/ 296945 h 416680"/>
                <a:gd name="connsiteX1" fmla="*/ 141563 w 403844"/>
                <a:gd name="connsiteY1" fmla="*/ 316879 h 416680"/>
                <a:gd name="connsiteX2" fmla="*/ 171662 w 403844"/>
                <a:gd name="connsiteY2" fmla="*/ 321542 h 416680"/>
                <a:gd name="connsiteX3" fmla="*/ 202095 w 403844"/>
                <a:gd name="connsiteY3" fmla="*/ 323017 h 416680"/>
                <a:gd name="connsiteX4" fmla="*/ 232528 w 403844"/>
                <a:gd name="connsiteY4" fmla="*/ 321542 h 416680"/>
                <a:gd name="connsiteX5" fmla="*/ 262579 w 403844"/>
                <a:gd name="connsiteY5" fmla="*/ 316879 h 416680"/>
                <a:gd name="connsiteX6" fmla="*/ 320063 w 403844"/>
                <a:gd name="connsiteY6" fmla="*/ 296945 h 416680"/>
                <a:gd name="connsiteX7" fmla="*/ 321111 w 403844"/>
                <a:gd name="connsiteY7" fmla="*/ 298753 h 416680"/>
                <a:gd name="connsiteX8" fmla="*/ 263770 w 403844"/>
                <a:gd name="connsiteY8" fmla="*/ 322350 h 416680"/>
                <a:gd name="connsiteX9" fmla="*/ 233099 w 403844"/>
                <a:gd name="connsiteY9" fmla="*/ 327822 h 416680"/>
                <a:gd name="connsiteX10" fmla="*/ 202047 w 403844"/>
                <a:gd name="connsiteY10" fmla="*/ 329582 h 416680"/>
                <a:gd name="connsiteX11" fmla="*/ 170948 w 403844"/>
                <a:gd name="connsiteY11" fmla="*/ 327822 h 416680"/>
                <a:gd name="connsiteX12" fmla="*/ 140277 w 403844"/>
                <a:gd name="connsiteY12" fmla="*/ 322303 h 416680"/>
                <a:gd name="connsiteX13" fmla="*/ 83031 w 403844"/>
                <a:gd name="connsiteY13" fmla="*/ 298610 h 416680"/>
                <a:gd name="connsiteX14" fmla="*/ 22573 w 403844"/>
                <a:gd name="connsiteY14" fmla="*/ 245085 h 416680"/>
                <a:gd name="connsiteX15" fmla="*/ 12667 w 403844"/>
                <a:gd name="connsiteY15" fmla="*/ 283566 h 416680"/>
                <a:gd name="connsiteX16" fmla="*/ 67101 w 403844"/>
                <a:gd name="connsiteY16" fmla="*/ 368054 h 416680"/>
                <a:gd name="connsiteX17" fmla="*/ 202017 w 403844"/>
                <a:gd name="connsiteY17" fmla="*/ 404202 h 416680"/>
                <a:gd name="connsiteX18" fmla="*/ 336886 w 403844"/>
                <a:gd name="connsiteY18" fmla="*/ 368007 h 416680"/>
                <a:gd name="connsiteX19" fmla="*/ 391176 w 403844"/>
                <a:gd name="connsiteY19" fmla="*/ 283614 h 416680"/>
                <a:gd name="connsiteX20" fmla="*/ 381319 w 403844"/>
                <a:gd name="connsiteY20" fmla="*/ 245180 h 416680"/>
                <a:gd name="connsiteX21" fmla="*/ 366889 w 403844"/>
                <a:gd name="connsiteY21" fmla="*/ 265326 h 416680"/>
                <a:gd name="connsiteX22" fmla="*/ 280977 w 403844"/>
                <a:gd name="connsiteY22" fmla="*/ 295235 h 416680"/>
                <a:gd name="connsiteX23" fmla="*/ 201922 w 403844"/>
                <a:gd name="connsiteY23" fmla="*/ 301902 h 416680"/>
                <a:gd name="connsiteX24" fmla="*/ 122868 w 403844"/>
                <a:gd name="connsiteY24" fmla="*/ 295235 h 416680"/>
                <a:gd name="connsiteX25" fmla="*/ 36955 w 403844"/>
                <a:gd name="connsiteY25" fmla="*/ 265326 h 416680"/>
                <a:gd name="connsiteX26" fmla="*/ 22573 w 403844"/>
                <a:gd name="connsiteY26" fmla="*/ 245085 h 416680"/>
                <a:gd name="connsiteX27" fmla="*/ 139060 w 403844"/>
                <a:gd name="connsiteY27" fmla="*/ 40247 h 416680"/>
                <a:gd name="connsiteX28" fmla="*/ 38241 w 403844"/>
                <a:gd name="connsiteY28" fmla="*/ 191458 h 416680"/>
                <a:gd name="connsiteX29" fmla="*/ 38241 w 403844"/>
                <a:gd name="connsiteY29" fmla="*/ 239036 h 416680"/>
                <a:gd name="connsiteX30" fmla="*/ 45051 w 403844"/>
                <a:gd name="connsiteY30" fmla="*/ 251181 h 416680"/>
                <a:gd name="connsiteX31" fmla="*/ 202017 w 403844"/>
                <a:gd name="connsiteY31" fmla="*/ 285567 h 416680"/>
                <a:gd name="connsiteX32" fmla="*/ 358936 w 403844"/>
                <a:gd name="connsiteY32" fmla="*/ 251181 h 416680"/>
                <a:gd name="connsiteX33" fmla="*/ 365746 w 403844"/>
                <a:gd name="connsiteY33" fmla="*/ 239036 h 416680"/>
                <a:gd name="connsiteX34" fmla="*/ 365746 w 403844"/>
                <a:gd name="connsiteY34" fmla="*/ 191458 h 416680"/>
                <a:gd name="connsiteX35" fmla="*/ 264928 w 403844"/>
                <a:gd name="connsiteY35" fmla="*/ 40247 h 416680"/>
                <a:gd name="connsiteX36" fmla="*/ 229210 w 403844"/>
                <a:gd name="connsiteY36" fmla="*/ 192411 h 416680"/>
                <a:gd name="connsiteX37" fmla="*/ 202017 w 403844"/>
                <a:gd name="connsiteY37" fmla="*/ 213985 h 416680"/>
                <a:gd name="connsiteX38" fmla="*/ 174777 w 403844"/>
                <a:gd name="connsiteY38" fmla="*/ 192411 h 416680"/>
                <a:gd name="connsiteX39" fmla="*/ 138155 w 403844"/>
                <a:gd name="connsiteY39" fmla="*/ 36532 h 416680"/>
                <a:gd name="connsiteX40" fmla="*/ 65482 w 403844"/>
                <a:gd name="connsiteY40" fmla="*/ 94302 h 416680"/>
                <a:gd name="connsiteX41" fmla="*/ 34479 w 403844"/>
                <a:gd name="connsiteY41" fmla="*/ 191458 h 416680"/>
                <a:gd name="connsiteX42" fmla="*/ 34479 w 403844"/>
                <a:gd name="connsiteY42" fmla="*/ 239036 h 416680"/>
                <a:gd name="connsiteX43" fmla="*/ 43242 w 403844"/>
                <a:gd name="connsiteY43" fmla="*/ 254419 h 416680"/>
                <a:gd name="connsiteX44" fmla="*/ 125154 w 403844"/>
                <a:gd name="connsiteY44" fmla="*/ 282804 h 416680"/>
                <a:gd name="connsiteX45" fmla="*/ 202017 w 403844"/>
                <a:gd name="connsiteY45" fmla="*/ 289281 h 416680"/>
                <a:gd name="connsiteX46" fmla="*/ 278834 w 403844"/>
                <a:gd name="connsiteY46" fmla="*/ 282804 h 416680"/>
                <a:gd name="connsiteX47" fmla="*/ 360745 w 403844"/>
                <a:gd name="connsiteY47" fmla="*/ 254419 h 416680"/>
                <a:gd name="connsiteX48" fmla="*/ 369508 w 403844"/>
                <a:gd name="connsiteY48" fmla="*/ 239036 h 416680"/>
                <a:gd name="connsiteX49" fmla="*/ 369508 w 403844"/>
                <a:gd name="connsiteY49" fmla="*/ 191458 h 416680"/>
                <a:gd name="connsiteX50" fmla="*/ 338505 w 403844"/>
                <a:gd name="connsiteY50" fmla="*/ 94302 h 416680"/>
                <a:gd name="connsiteX51" fmla="*/ 265832 w 403844"/>
                <a:gd name="connsiteY51" fmla="*/ 36532 h 416680"/>
                <a:gd name="connsiteX52" fmla="*/ 265213 w 403844"/>
                <a:gd name="connsiteY52" fmla="*/ 39009 h 416680"/>
                <a:gd name="connsiteX53" fmla="*/ 367032 w 403844"/>
                <a:gd name="connsiteY53" fmla="*/ 191458 h 416680"/>
                <a:gd name="connsiteX54" fmla="*/ 367032 w 403844"/>
                <a:gd name="connsiteY54" fmla="*/ 239036 h 416680"/>
                <a:gd name="connsiteX55" fmla="*/ 359507 w 403844"/>
                <a:gd name="connsiteY55" fmla="*/ 252276 h 416680"/>
                <a:gd name="connsiteX56" fmla="*/ 202017 w 403844"/>
                <a:gd name="connsiteY56" fmla="*/ 286852 h 416680"/>
                <a:gd name="connsiteX57" fmla="*/ 44480 w 403844"/>
                <a:gd name="connsiteY57" fmla="*/ 252276 h 416680"/>
                <a:gd name="connsiteX58" fmla="*/ 36955 w 403844"/>
                <a:gd name="connsiteY58" fmla="*/ 239036 h 416680"/>
                <a:gd name="connsiteX59" fmla="*/ 36955 w 403844"/>
                <a:gd name="connsiteY59" fmla="*/ 191458 h 416680"/>
                <a:gd name="connsiteX60" fmla="*/ 138774 w 403844"/>
                <a:gd name="connsiteY60" fmla="*/ 39009 h 416680"/>
                <a:gd name="connsiteX61" fmla="*/ 202017 w 403844"/>
                <a:gd name="connsiteY61" fmla="*/ 27769 h 416680"/>
                <a:gd name="connsiteX62" fmla="*/ 183825 w 403844"/>
                <a:gd name="connsiteY62" fmla="*/ 28817 h 416680"/>
                <a:gd name="connsiteX63" fmla="*/ 198208 w 403844"/>
                <a:gd name="connsiteY63" fmla="*/ 60393 h 416680"/>
                <a:gd name="connsiteX64" fmla="*/ 202017 w 403844"/>
                <a:gd name="connsiteY64" fmla="*/ 62821 h 416680"/>
                <a:gd name="connsiteX65" fmla="*/ 205827 w 403844"/>
                <a:gd name="connsiteY65" fmla="*/ 60393 h 416680"/>
                <a:gd name="connsiteX66" fmla="*/ 220162 w 403844"/>
                <a:gd name="connsiteY66" fmla="*/ 28817 h 416680"/>
                <a:gd name="connsiteX67" fmla="*/ 202017 w 403844"/>
                <a:gd name="connsiteY67" fmla="*/ 27769 h 416680"/>
                <a:gd name="connsiteX68" fmla="*/ 202017 w 403844"/>
                <a:gd name="connsiteY68" fmla="*/ 23959 h 416680"/>
                <a:gd name="connsiteX69" fmla="*/ 182159 w 403844"/>
                <a:gd name="connsiteY69" fmla="*/ 25150 h 416680"/>
                <a:gd name="connsiteX70" fmla="*/ 183302 w 403844"/>
                <a:gd name="connsiteY70" fmla="*/ 27579 h 416680"/>
                <a:gd name="connsiteX71" fmla="*/ 202017 w 403844"/>
                <a:gd name="connsiteY71" fmla="*/ 26435 h 416680"/>
                <a:gd name="connsiteX72" fmla="*/ 220686 w 403844"/>
                <a:gd name="connsiteY72" fmla="*/ 27579 h 416680"/>
                <a:gd name="connsiteX73" fmla="*/ 221829 w 403844"/>
                <a:gd name="connsiteY73" fmla="*/ 25150 h 416680"/>
                <a:gd name="connsiteX74" fmla="*/ 202017 w 403844"/>
                <a:gd name="connsiteY74" fmla="*/ 23959 h 416680"/>
                <a:gd name="connsiteX75" fmla="*/ 162776 w 403844"/>
                <a:gd name="connsiteY75" fmla="*/ 12576 h 416680"/>
                <a:gd name="connsiteX76" fmla="*/ 149299 w 403844"/>
                <a:gd name="connsiteY76" fmla="*/ 16101 h 416680"/>
                <a:gd name="connsiteX77" fmla="*/ 146441 w 403844"/>
                <a:gd name="connsiteY77" fmla="*/ 17006 h 416680"/>
                <a:gd name="connsiteX78" fmla="*/ 150013 w 403844"/>
                <a:gd name="connsiteY78" fmla="*/ 32103 h 416680"/>
                <a:gd name="connsiteX79" fmla="*/ 186969 w 403844"/>
                <a:gd name="connsiteY79" fmla="*/ 189553 h 416680"/>
                <a:gd name="connsiteX80" fmla="*/ 201970 w 403844"/>
                <a:gd name="connsiteY80" fmla="*/ 201460 h 416680"/>
                <a:gd name="connsiteX81" fmla="*/ 216971 w 403844"/>
                <a:gd name="connsiteY81" fmla="*/ 189553 h 416680"/>
                <a:gd name="connsiteX82" fmla="*/ 257546 w 403844"/>
                <a:gd name="connsiteY82" fmla="*/ 16958 h 416680"/>
                <a:gd name="connsiteX83" fmla="*/ 241307 w 403844"/>
                <a:gd name="connsiteY83" fmla="*/ 12624 h 416680"/>
                <a:gd name="connsiteX84" fmla="*/ 217162 w 403844"/>
                <a:gd name="connsiteY84" fmla="*/ 65536 h 416680"/>
                <a:gd name="connsiteX85" fmla="*/ 202017 w 403844"/>
                <a:gd name="connsiteY85" fmla="*/ 75299 h 416680"/>
                <a:gd name="connsiteX86" fmla="*/ 186826 w 403844"/>
                <a:gd name="connsiteY86" fmla="*/ 65536 h 416680"/>
                <a:gd name="connsiteX87" fmla="*/ 242307 w 403844"/>
                <a:gd name="connsiteY87" fmla="*/ 146 h 416680"/>
                <a:gd name="connsiteX88" fmla="*/ 243021 w 403844"/>
                <a:gd name="connsiteY88" fmla="*/ 241 h 416680"/>
                <a:gd name="connsiteX89" fmla="*/ 257594 w 403844"/>
                <a:gd name="connsiteY89" fmla="*/ 3956 h 416680"/>
                <a:gd name="connsiteX90" fmla="*/ 262356 w 403844"/>
                <a:gd name="connsiteY90" fmla="*/ 5433 h 416680"/>
                <a:gd name="connsiteX91" fmla="*/ 269214 w 403844"/>
                <a:gd name="connsiteY91" fmla="*/ 11672 h 416680"/>
                <a:gd name="connsiteX92" fmla="*/ 269404 w 403844"/>
                <a:gd name="connsiteY92" fmla="*/ 12100 h 416680"/>
                <a:gd name="connsiteX93" fmla="*/ 269642 w 403844"/>
                <a:gd name="connsiteY93" fmla="*/ 12624 h 416680"/>
                <a:gd name="connsiteX94" fmla="*/ 269880 w 403844"/>
                <a:gd name="connsiteY94" fmla="*/ 13434 h 416680"/>
                <a:gd name="connsiteX95" fmla="*/ 269928 w 403844"/>
                <a:gd name="connsiteY95" fmla="*/ 13672 h 416680"/>
                <a:gd name="connsiteX96" fmla="*/ 270214 w 403844"/>
                <a:gd name="connsiteY96" fmla="*/ 16767 h 416680"/>
                <a:gd name="connsiteX97" fmla="*/ 270214 w 403844"/>
                <a:gd name="connsiteY97" fmla="*/ 16815 h 416680"/>
                <a:gd name="connsiteX98" fmla="*/ 269928 w 403844"/>
                <a:gd name="connsiteY98" fmla="*/ 18958 h 416680"/>
                <a:gd name="connsiteX99" fmla="*/ 268690 w 403844"/>
                <a:gd name="connsiteY99" fmla="*/ 24245 h 416680"/>
                <a:gd name="connsiteX100" fmla="*/ 348697 w 403844"/>
                <a:gd name="connsiteY100" fmla="*/ 87111 h 416680"/>
                <a:gd name="connsiteX101" fmla="*/ 382033 w 403844"/>
                <a:gd name="connsiteY101" fmla="*/ 191506 h 416680"/>
                <a:gd name="connsiteX102" fmla="*/ 382033 w 403844"/>
                <a:gd name="connsiteY102" fmla="*/ 223082 h 416680"/>
                <a:gd name="connsiteX103" fmla="*/ 403844 w 403844"/>
                <a:gd name="connsiteY103" fmla="*/ 283566 h 416680"/>
                <a:gd name="connsiteX104" fmla="*/ 387510 w 403844"/>
                <a:gd name="connsiteY104" fmla="*/ 336383 h 416680"/>
                <a:gd name="connsiteX105" fmla="*/ 343744 w 403844"/>
                <a:gd name="connsiteY105" fmla="*/ 378532 h 416680"/>
                <a:gd name="connsiteX106" fmla="*/ 202017 w 403844"/>
                <a:gd name="connsiteY106" fmla="*/ 416680 h 416680"/>
                <a:gd name="connsiteX107" fmla="*/ 60148 w 403844"/>
                <a:gd name="connsiteY107" fmla="*/ 378627 h 416680"/>
                <a:gd name="connsiteX108" fmla="*/ 16382 w 403844"/>
                <a:gd name="connsiteY108" fmla="*/ 336478 h 416680"/>
                <a:gd name="connsiteX109" fmla="*/ 0 w 403844"/>
                <a:gd name="connsiteY109" fmla="*/ 283709 h 416680"/>
                <a:gd name="connsiteX110" fmla="*/ 21859 w 403844"/>
                <a:gd name="connsiteY110" fmla="*/ 223225 h 416680"/>
                <a:gd name="connsiteX111" fmla="*/ 21859 w 403844"/>
                <a:gd name="connsiteY111" fmla="*/ 191649 h 416680"/>
                <a:gd name="connsiteX112" fmla="*/ 55195 w 403844"/>
                <a:gd name="connsiteY112" fmla="*/ 87253 h 416680"/>
                <a:gd name="connsiteX113" fmla="*/ 135202 w 403844"/>
                <a:gd name="connsiteY113" fmla="*/ 24388 h 416680"/>
                <a:gd name="connsiteX114" fmla="*/ 133964 w 403844"/>
                <a:gd name="connsiteY114" fmla="*/ 19054 h 416680"/>
                <a:gd name="connsiteX115" fmla="*/ 133774 w 403844"/>
                <a:gd name="connsiteY115" fmla="*/ 14910 h 416680"/>
                <a:gd name="connsiteX116" fmla="*/ 133774 w 403844"/>
                <a:gd name="connsiteY116" fmla="*/ 14720 h 416680"/>
                <a:gd name="connsiteX117" fmla="*/ 133821 w 403844"/>
                <a:gd name="connsiteY117" fmla="*/ 14529 h 416680"/>
                <a:gd name="connsiteX118" fmla="*/ 137345 w 403844"/>
                <a:gd name="connsiteY118" fmla="*/ 7909 h 416680"/>
                <a:gd name="connsiteX119" fmla="*/ 141536 w 403844"/>
                <a:gd name="connsiteY119" fmla="*/ 5433 h 416680"/>
                <a:gd name="connsiteX120" fmla="*/ 151870 w 403844"/>
                <a:gd name="connsiteY120" fmla="*/ 2385 h 416680"/>
                <a:gd name="connsiteX121" fmla="*/ 160871 w 403844"/>
                <a:gd name="connsiteY121" fmla="*/ 241 h 416680"/>
                <a:gd name="connsiteX122" fmla="*/ 173729 w 403844"/>
                <a:gd name="connsiteY122" fmla="*/ 6766 h 416680"/>
                <a:gd name="connsiteX123" fmla="*/ 176682 w 403844"/>
                <a:gd name="connsiteY123" fmla="*/ 13291 h 416680"/>
                <a:gd name="connsiteX124" fmla="*/ 201922 w 403844"/>
                <a:gd name="connsiteY124" fmla="*/ 11529 h 416680"/>
                <a:gd name="connsiteX125" fmla="*/ 227162 w 403844"/>
                <a:gd name="connsiteY125" fmla="*/ 13291 h 416680"/>
                <a:gd name="connsiteX126" fmla="*/ 228020 w 403844"/>
                <a:gd name="connsiteY126" fmla="*/ 11386 h 416680"/>
                <a:gd name="connsiteX127" fmla="*/ 230163 w 403844"/>
                <a:gd name="connsiteY127" fmla="*/ 6766 h 416680"/>
                <a:gd name="connsiteX128" fmla="*/ 242307 w 403844"/>
                <a:gd name="connsiteY128" fmla="*/ 146 h 41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03844" h="416680">
                  <a:moveTo>
                    <a:pt x="83984" y="296945"/>
                  </a:moveTo>
                  <a:cubicBezTo>
                    <a:pt x="102272" y="306080"/>
                    <a:pt x="121656" y="312645"/>
                    <a:pt x="141563" y="316879"/>
                  </a:cubicBezTo>
                  <a:cubicBezTo>
                    <a:pt x="151469" y="318973"/>
                    <a:pt x="161566" y="320543"/>
                    <a:pt x="171662" y="321542"/>
                  </a:cubicBezTo>
                  <a:cubicBezTo>
                    <a:pt x="181807" y="322541"/>
                    <a:pt x="191903" y="323017"/>
                    <a:pt x="202095" y="323017"/>
                  </a:cubicBezTo>
                  <a:cubicBezTo>
                    <a:pt x="212287" y="323064"/>
                    <a:pt x="222384" y="322541"/>
                    <a:pt x="232528" y="321542"/>
                  </a:cubicBezTo>
                  <a:cubicBezTo>
                    <a:pt x="242577" y="320590"/>
                    <a:pt x="252626" y="318973"/>
                    <a:pt x="262579" y="316879"/>
                  </a:cubicBezTo>
                  <a:cubicBezTo>
                    <a:pt x="282392" y="312645"/>
                    <a:pt x="301775" y="306032"/>
                    <a:pt x="320063" y="296945"/>
                  </a:cubicBezTo>
                  <a:lnTo>
                    <a:pt x="321111" y="298753"/>
                  </a:lnTo>
                  <a:cubicBezTo>
                    <a:pt x="303490" y="309600"/>
                    <a:pt x="283963" y="317355"/>
                    <a:pt x="263770" y="322350"/>
                  </a:cubicBezTo>
                  <a:cubicBezTo>
                    <a:pt x="253721" y="324824"/>
                    <a:pt x="243386" y="326585"/>
                    <a:pt x="233099" y="327822"/>
                  </a:cubicBezTo>
                  <a:cubicBezTo>
                    <a:pt x="222812" y="329011"/>
                    <a:pt x="212382" y="329534"/>
                    <a:pt x="202047" y="329582"/>
                  </a:cubicBezTo>
                  <a:cubicBezTo>
                    <a:pt x="191665" y="329534"/>
                    <a:pt x="181235" y="329011"/>
                    <a:pt x="170948" y="327822"/>
                  </a:cubicBezTo>
                  <a:cubicBezTo>
                    <a:pt x="160661" y="326585"/>
                    <a:pt x="150326" y="324824"/>
                    <a:pt x="140277" y="322303"/>
                  </a:cubicBezTo>
                  <a:cubicBezTo>
                    <a:pt x="120179" y="317307"/>
                    <a:pt x="100605" y="309553"/>
                    <a:pt x="83031" y="298610"/>
                  </a:cubicBezTo>
                  <a:close/>
                  <a:moveTo>
                    <a:pt x="22573" y="245085"/>
                  </a:moveTo>
                  <a:cubicBezTo>
                    <a:pt x="16001" y="257420"/>
                    <a:pt x="12667" y="270279"/>
                    <a:pt x="12667" y="283566"/>
                  </a:cubicBezTo>
                  <a:cubicBezTo>
                    <a:pt x="12667" y="315285"/>
                    <a:pt x="31955" y="345242"/>
                    <a:pt x="67101" y="368054"/>
                  </a:cubicBezTo>
                  <a:cubicBezTo>
                    <a:pt x="103057" y="391343"/>
                    <a:pt x="150918" y="404202"/>
                    <a:pt x="202017" y="404202"/>
                  </a:cubicBezTo>
                  <a:cubicBezTo>
                    <a:pt x="253069" y="404202"/>
                    <a:pt x="300931" y="391343"/>
                    <a:pt x="336886" y="368007"/>
                  </a:cubicBezTo>
                  <a:cubicBezTo>
                    <a:pt x="372032" y="345242"/>
                    <a:pt x="391367" y="315237"/>
                    <a:pt x="391176" y="283614"/>
                  </a:cubicBezTo>
                  <a:cubicBezTo>
                    <a:pt x="391176" y="270422"/>
                    <a:pt x="387890" y="257515"/>
                    <a:pt x="381319" y="245180"/>
                  </a:cubicBezTo>
                  <a:cubicBezTo>
                    <a:pt x="379652" y="253610"/>
                    <a:pt x="374413" y="260992"/>
                    <a:pt x="366889" y="265326"/>
                  </a:cubicBezTo>
                  <a:cubicBezTo>
                    <a:pt x="342839" y="279185"/>
                    <a:pt x="313932" y="289234"/>
                    <a:pt x="280977" y="295235"/>
                  </a:cubicBezTo>
                  <a:cubicBezTo>
                    <a:pt x="256689" y="299664"/>
                    <a:pt x="230068" y="301902"/>
                    <a:pt x="201922" y="301902"/>
                  </a:cubicBezTo>
                  <a:cubicBezTo>
                    <a:pt x="173777" y="301902"/>
                    <a:pt x="147156" y="299664"/>
                    <a:pt x="122868" y="295235"/>
                  </a:cubicBezTo>
                  <a:cubicBezTo>
                    <a:pt x="89960" y="289234"/>
                    <a:pt x="61005" y="279185"/>
                    <a:pt x="36955" y="265326"/>
                  </a:cubicBezTo>
                  <a:cubicBezTo>
                    <a:pt x="29478" y="260992"/>
                    <a:pt x="24240" y="253562"/>
                    <a:pt x="22573" y="245085"/>
                  </a:cubicBezTo>
                  <a:close/>
                  <a:moveTo>
                    <a:pt x="139060" y="40247"/>
                  </a:moveTo>
                  <a:cubicBezTo>
                    <a:pt x="78530" y="65489"/>
                    <a:pt x="38241" y="125497"/>
                    <a:pt x="38241" y="191458"/>
                  </a:cubicBezTo>
                  <a:lnTo>
                    <a:pt x="38241" y="239036"/>
                  </a:lnTo>
                  <a:cubicBezTo>
                    <a:pt x="38241" y="244085"/>
                    <a:pt x="40860" y="248752"/>
                    <a:pt x="45051" y="251181"/>
                  </a:cubicBezTo>
                  <a:cubicBezTo>
                    <a:pt x="84246" y="273660"/>
                    <a:pt x="138536" y="285567"/>
                    <a:pt x="202017" y="285567"/>
                  </a:cubicBezTo>
                  <a:cubicBezTo>
                    <a:pt x="265451" y="285567"/>
                    <a:pt x="319742" y="273660"/>
                    <a:pt x="358936" y="251181"/>
                  </a:cubicBezTo>
                  <a:cubicBezTo>
                    <a:pt x="363126" y="248752"/>
                    <a:pt x="365746" y="244085"/>
                    <a:pt x="365746" y="239036"/>
                  </a:cubicBezTo>
                  <a:lnTo>
                    <a:pt x="365746" y="191458"/>
                  </a:lnTo>
                  <a:cubicBezTo>
                    <a:pt x="365746" y="125449"/>
                    <a:pt x="325504" y="65489"/>
                    <a:pt x="264928" y="40247"/>
                  </a:cubicBezTo>
                  <a:lnTo>
                    <a:pt x="229210" y="192411"/>
                  </a:lnTo>
                  <a:cubicBezTo>
                    <a:pt x="226162" y="205365"/>
                    <a:pt x="215257" y="213985"/>
                    <a:pt x="202017" y="213985"/>
                  </a:cubicBezTo>
                  <a:cubicBezTo>
                    <a:pt x="188731" y="213985"/>
                    <a:pt x="177825" y="205317"/>
                    <a:pt x="174777" y="192411"/>
                  </a:cubicBezTo>
                  <a:close/>
                  <a:moveTo>
                    <a:pt x="138155" y="36532"/>
                  </a:moveTo>
                  <a:cubicBezTo>
                    <a:pt x="109010" y="48534"/>
                    <a:pt x="84007" y="68441"/>
                    <a:pt x="65482" y="94302"/>
                  </a:cubicBezTo>
                  <a:cubicBezTo>
                    <a:pt x="45194" y="122830"/>
                    <a:pt x="34479" y="156406"/>
                    <a:pt x="34479" y="191458"/>
                  </a:cubicBezTo>
                  <a:lnTo>
                    <a:pt x="34479" y="239036"/>
                  </a:lnTo>
                  <a:cubicBezTo>
                    <a:pt x="34479" y="245418"/>
                    <a:pt x="37813" y="251276"/>
                    <a:pt x="43242" y="254419"/>
                  </a:cubicBezTo>
                  <a:cubicBezTo>
                    <a:pt x="66005" y="267516"/>
                    <a:pt x="93580" y="277042"/>
                    <a:pt x="125154" y="282804"/>
                  </a:cubicBezTo>
                  <a:cubicBezTo>
                    <a:pt x="148727" y="287091"/>
                    <a:pt x="174539" y="289281"/>
                    <a:pt x="202017" y="289281"/>
                  </a:cubicBezTo>
                  <a:cubicBezTo>
                    <a:pt x="229448" y="289281"/>
                    <a:pt x="255260" y="287091"/>
                    <a:pt x="278834" y="282804"/>
                  </a:cubicBezTo>
                  <a:cubicBezTo>
                    <a:pt x="310360" y="277089"/>
                    <a:pt x="337886" y="267516"/>
                    <a:pt x="360745" y="254419"/>
                  </a:cubicBezTo>
                  <a:cubicBezTo>
                    <a:pt x="366174" y="251324"/>
                    <a:pt x="369508" y="245418"/>
                    <a:pt x="369508" y="239036"/>
                  </a:cubicBezTo>
                  <a:lnTo>
                    <a:pt x="369508" y="191458"/>
                  </a:lnTo>
                  <a:cubicBezTo>
                    <a:pt x="369508" y="156358"/>
                    <a:pt x="358793" y="122782"/>
                    <a:pt x="338505" y="94302"/>
                  </a:cubicBezTo>
                  <a:cubicBezTo>
                    <a:pt x="320028" y="68346"/>
                    <a:pt x="294978" y="48534"/>
                    <a:pt x="265832" y="36532"/>
                  </a:cubicBezTo>
                  <a:lnTo>
                    <a:pt x="265213" y="39009"/>
                  </a:lnTo>
                  <a:cubicBezTo>
                    <a:pt x="326361" y="64441"/>
                    <a:pt x="367032" y="124925"/>
                    <a:pt x="367032" y="191458"/>
                  </a:cubicBezTo>
                  <a:lnTo>
                    <a:pt x="367032" y="239036"/>
                  </a:lnTo>
                  <a:cubicBezTo>
                    <a:pt x="367032" y="244513"/>
                    <a:pt x="364174" y="249562"/>
                    <a:pt x="359507" y="252276"/>
                  </a:cubicBezTo>
                  <a:cubicBezTo>
                    <a:pt x="320170" y="274898"/>
                    <a:pt x="265690" y="286852"/>
                    <a:pt x="202017" y="286852"/>
                  </a:cubicBezTo>
                  <a:cubicBezTo>
                    <a:pt x="138345" y="286852"/>
                    <a:pt x="83817" y="274898"/>
                    <a:pt x="44480" y="252276"/>
                  </a:cubicBezTo>
                  <a:cubicBezTo>
                    <a:pt x="39813" y="249562"/>
                    <a:pt x="36955" y="244513"/>
                    <a:pt x="36955" y="239036"/>
                  </a:cubicBezTo>
                  <a:lnTo>
                    <a:pt x="36955" y="191458"/>
                  </a:lnTo>
                  <a:cubicBezTo>
                    <a:pt x="36955" y="124925"/>
                    <a:pt x="77625" y="64441"/>
                    <a:pt x="138774" y="39009"/>
                  </a:cubicBezTo>
                  <a:close/>
                  <a:moveTo>
                    <a:pt x="202017" y="27769"/>
                  </a:moveTo>
                  <a:cubicBezTo>
                    <a:pt x="196207" y="27769"/>
                    <a:pt x="190159" y="28102"/>
                    <a:pt x="183825" y="28817"/>
                  </a:cubicBezTo>
                  <a:lnTo>
                    <a:pt x="198208" y="60393"/>
                  </a:lnTo>
                  <a:cubicBezTo>
                    <a:pt x="199208" y="62583"/>
                    <a:pt x="201160" y="62821"/>
                    <a:pt x="202017" y="62821"/>
                  </a:cubicBezTo>
                  <a:cubicBezTo>
                    <a:pt x="202827" y="62821"/>
                    <a:pt x="204780" y="62583"/>
                    <a:pt x="205827" y="60393"/>
                  </a:cubicBezTo>
                  <a:lnTo>
                    <a:pt x="220162" y="28817"/>
                  </a:lnTo>
                  <a:cubicBezTo>
                    <a:pt x="213828" y="28102"/>
                    <a:pt x="207780" y="27769"/>
                    <a:pt x="202017" y="27769"/>
                  </a:cubicBezTo>
                  <a:close/>
                  <a:moveTo>
                    <a:pt x="202017" y="23959"/>
                  </a:moveTo>
                  <a:cubicBezTo>
                    <a:pt x="195445" y="23959"/>
                    <a:pt x="188826" y="24340"/>
                    <a:pt x="182159" y="25150"/>
                  </a:cubicBezTo>
                  <a:lnTo>
                    <a:pt x="183302" y="27579"/>
                  </a:lnTo>
                  <a:cubicBezTo>
                    <a:pt x="189778" y="26864"/>
                    <a:pt x="196065" y="26435"/>
                    <a:pt x="202017" y="26435"/>
                  </a:cubicBezTo>
                  <a:cubicBezTo>
                    <a:pt x="207970" y="26435"/>
                    <a:pt x="214209" y="26817"/>
                    <a:pt x="220686" y="27579"/>
                  </a:cubicBezTo>
                  <a:lnTo>
                    <a:pt x="221829" y="25150"/>
                  </a:lnTo>
                  <a:cubicBezTo>
                    <a:pt x="215161" y="24340"/>
                    <a:pt x="208542" y="23959"/>
                    <a:pt x="202017" y="23959"/>
                  </a:cubicBezTo>
                  <a:close/>
                  <a:moveTo>
                    <a:pt x="162776" y="12576"/>
                  </a:moveTo>
                  <a:cubicBezTo>
                    <a:pt x="158252" y="13577"/>
                    <a:pt x="153728" y="14767"/>
                    <a:pt x="149299" y="16101"/>
                  </a:cubicBezTo>
                  <a:lnTo>
                    <a:pt x="146441" y="17006"/>
                  </a:lnTo>
                  <a:lnTo>
                    <a:pt x="150013" y="32103"/>
                  </a:lnTo>
                  <a:lnTo>
                    <a:pt x="186969" y="189553"/>
                  </a:lnTo>
                  <a:cubicBezTo>
                    <a:pt x="189016" y="198364"/>
                    <a:pt x="196350" y="201460"/>
                    <a:pt x="201970" y="201460"/>
                  </a:cubicBezTo>
                  <a:cubicBezTo>
                    <a:pt x="207637" y="201460"/>
                    <a:pt x="214923" y="198316"/>
                    <a:pt x="216971" y="189553"/>
                  </a:cubicBezTo>
                  <a:lnTo>
                    <a:pt x="257546" y="16958"/>
                  </a:lnTo>
                  <a:cubicBezTo>
                    <a:pt x="252260" y="15291"/>
                    <a:pt x="246783" y="13815"/>
                    <a:pt x="241307" y="12624"/>
                  </a:cubicBezTo>
                  <a:lnTo>
                    <a:pt x="217162" y="65536"/>
                  </a:lnTo>
                  <a:cubicBezTo>
                    <a:pt x="214447" y="71585"/>
                    <a:pt x="208589" y="75299"/>
                    <a:pt x="202017" y="75299"/>
                  </a:cubicBezTo>
                  <a:cubicBezTo>
                    <a:pt x="195398" y="75299"/>
                    <a:pt x="189540" y="71585"/>
                    <a:pt x="186826" y="65536"/>
                  </a:cubicBezTo>
                  <a:close/>
                  <a:moveTo>
                    <a:pt x="242307" y="146"/>
                  </a:moveTo>
                  <a:cubicBezTo>
                    <a:pt x="242545" y="194"/>
                    <a:pt x="242783" y="194"/>
                    <a:pt x="243021" y="241"/>
                  </a:cubicBezTo>
                  <a:cubicBezTo>
                    <a:pt x="247974" y="1289"/>
                    <a:pt x="252784" y="2527"/>
                    <a:pt x="257594" y="3956"/>
                  </a:cubicBezTo>
                  <a:cubicBezTo>
                    <a:pt x="259213" y="4432"/>
                    <a:pt x="260832" y="4909"/>
                    <a:pt x="262356" y="5433"/>
                  </a:cubicBezTo>
                  <a:cubicBezTo>
                    <a:pt x="265499" y="6528"/>
                    <a:pt x="267880" y="8814"/>
                    <a:pt x="269214" y="11672"/>
                  </a:cubicBezTo>
                  <a:cubicBezTo>
                    <a:pt x="269261" y="11814"/>
                    <a:pt x="269309" y="12005"/>
                    <a:pt x="269404" y="12100"/>
                  </a:cubicBezTo>
                  <a:cubicBezTo>
                    <a:pt x="269499" y="12291"/>
                    <a:pt x="269547" y="12434"/>
                    <a:pt x="269642" y="12624"/>
                  </a:cubicBezTo>
                  <a:cubicBezTo>
                    <a:pt x="269738" y="12862"/>
                    <a:pt x="269785" y="13196"/>
                    <a:pt x="269880" y="13434"/>
                  </a:cubicBezTo>
                  <a:cubicBezTo>
                    <a:pt x="269880" y="13481"/>
                    <a:pt x="269928" y="13577"/>
                    <a:pt x="269928" y="13672"/>
                  </a:cubicBezTo>
                  <a:cubicBezTo>
                    <a:pt x="270166" y="14672"/>
                    <a:pt x="270261" y="15672"/>
                    <a:pt x="270214" y="16767"/>
                  </a:cubicBezTo>
                  <a:lnTo>
                    <a:pt x="270214" y="16815"/>
                  </a:lnTo>
                  <a:cubicBezTo>
                    <a:pt x="270166" y="17530"/>
                    <a:pt x="270119" y="18244"/>
                    <a:pt x="269928" y="18958"/>
                  </a:cubicBezTo>
                  <a:lnTo>
                    <a:pt x="268690" y="24245"/>
                  </a:lnTo>
                  <a:cubicBezTo>
                    <a:pt x="300883" y="37056"/>
                    <a:pt x="328457" y="58726"/>
                    <a:pt x="348697" y="87111"/>
                  </a:cubicBezTo>
                  <a:cubicBezTo>
                    <a:pt x="370460" y="117686"/>
                    <a:pt x="382033" y="153834"/>
                    <a:pt x="382033" y="191506"/>
                  </a:cubicBezTo>
                  <a:lnTo>
                    <a:pt x="382033" y="223082"/>
                  </a:lnTo>
                  <a:cubicBezTo>
                    <a:pt x="396320" y="241608"/>
                    <a:pt x="403844" y="262516"/>
                    <a:pt x="403844" y="283566"/>
                  </a:cubicBezTo>
                  <a:cubicBezTo>
                    <a:pt x="403844" y="301902"/>
                    <a:pt x="398368" y="319714"/>
                    <a:pt x="387510" y="336383"/>
                  </a:cubicBezTo>
                  <a:cubicBezTo>
                    <a:pt x="377128" y="352195"/>
                    <a:pt x="362412" y="366387"/>
                    <a:pt x="343744" y="378532"/>
                  </a:cubicBezTo>
                  <a:cubicBezTo>
                    <a:pt x="305741" y="403107"/>
                    <a:pt x="255451" y="416680"/>
                    <a:pt x="202017" y="416680"/>
                  </a:cubicBezTo>
                  <a:cubicBezTo>
                    <a:pt x="148537" y="416680"/>
                    <a:pt x="98247" y="403107"/>
                    <a:pt x="60148" y="378627"/>
                  </a:cubicBezTo>
                  <a:cubicBezTo>
                    <a:pt x="41432" y="366578"/>
                    <a:pt x="26764" y="352338"/>
                    <a:pt x="16382" y="336478"/>
                  </a:cubicBezTo>
                  <a:cubicBezTo>
                    <a:pt x="5572" y="319809"/>
                    <a:pt x="0" y="302045"/>
                    <a:pt x="0" y="283709"/>
                  </a:cubicBezTo>
                  <a:cubicBezTo>
                    <a:pt x="0" y="262659"/>
                    <a:pt x="7572" y="241703"/>
                    <a:pt x="21859" y="223225"/>
                  </a:cubicBezTo>
                  <a:lnTo>
                    <a:pt x="21859" y="191649"/>
                  </a:lnTo>
                  <a:cubicBezTo>
                    <a:pt x="21859" y="153929"/>
                    <a:pt x="33431" y="117829"/>
                    <a:pt x="55195" y="87253"/>
                  </a:cubicBezTo>
                  <a:cubicBezTo>
                    <a:pt x="75435" y="58821"/>
                    <a:pt x="103057" y="37151"/>
                    <a:pt x="135202" y="24388"/>
                  </a:cubicBezTo>
                  <a:lnTo>
                    <a:pt x="133964" y="19054"/>
                  </a:lnTo>
                  <a:cubicBezTo>
                    <a:pt x="133678" y="17625"/>
                    <a:pt x="133583" y="16291"/>
                    <a:pt x="133774" y="14910"/>
                  </a:cubicBezTo>
                  <a:lnTo>
                    <a:pt x="133774" y="14720"/>
                  </a:lnTo>
                  <a:cubicBezTo>
                    <a:pt x="133821" y="14672"/>
                    <a:pt x="133821" y="14577"/>
                    <a:pt x="133821" y="14529"/>
                  </a:cubicBezTo>
                  <a:cubicBezTo>
                    <a:pt x="134250" y="12005"/>
                    <a:pt x="135488" y="9671"/>
                    <a:pt x="137345" y="7909"/>
                  </a:cubicBezTo>
                  <a:cubicBezTo>
                    <a:pt x="138488" y="6814"/>
                    <a:pt x="139917" y="5956"/>
                    <a:pt x="141536" y="5433"/>
                  </a:cubicBezTo>
                  <a:cubicBezTo>
                    <a:pt x="144917" y="4290"/>
                    <a:pt x="148346" y="3289"/>
                    <a:pt x="151870" y="2385"/>
                  </a:cubicBezTo>
                  <a:cubicBezTo>
                    <a:pt x="154871" y="1623"/>
                    <a:pt x="157871" y="908"/>
                    <a:pt x="160871" y="241"/>
                  </a:cubicBezTo>
                  <a:cubicBezTo>
                    <a:pt x="166110" y="-854"/>
                    <a:pt x="171539" y="1861"/>
                    <a:pt x="173729" y="6766"/>
                  </a:cubicBezTo>
                  <a:lnTo>
                    <a:pt x="176682" y="13291"/>
                  </a:lnTo>
                  <a:cubicBezTo>
                    <a:pt x="185159" y="12100"/>
                    <a:pt x="193588" y="11529"/>
                    <a:pt x="201922" y="11529"/>
                  </a:cubicBezTo>
                  <a:cubicBezTo>
                    <a:pt x="210256" y="11529"/>
                    <a:pt x="218733" y="12100"/>
                    <a:pt x="227162" y="13291"/>
                  </a:cubicBezTo>
                  <a:lnTo>
                    <a:pt x="228020" y="11386"/>
                  </a:lnTo>
                  <a:lnTo>
                    <a:pt x="230163" y="6766"/>
                  </a:lnTo>
                  <a:cubicBezTo>
                    <a:pt x="232306" y="2099"/>
                    <a:pt x="237306" y="-568"/>
                    <a:pt x="242307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文本框 145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1702504" y="3932109"/>
              <a:ext cx="1331116" cy="290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Calling detection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文本框 146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4071608" y="3919994"/>
              <a:ext cx="1741449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No face mask detection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3" name="smoking-area_68541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8267430" y="1864007"/>
              <a:ext cx="609685" cy="388447"/>
            </a:xfrm>
            <a:custGeom>
              <a:avLst/>
              <a:gdLst>
                <a:gd name="connsiteX0" fmla="*/ 448804 w 607313"/>
                <a:gd name="connsiteY0" fmla="*/ 271279 h 386936"/>
                <a:gd name="connsiteX1" fmla="*/ 531771 w 607313"/>
                <a:gd name="connsiteY1" fmla="*/ 271279 h 386936"/>
                <a:gd name="connsiteX2" fmla="*/ 542647 w 607313"/>
                <a:gd name="connsiteY2" fmla="*/ 282138 h 386936"/>
                <a:gd name="connsiteX3" fmla="*/ 542647 w 607313"/>
                <a:gd name="connsiteY3" fmla="*/ 375951 h 386936"/>
                <a:gd name="connsiteX4" fmla="*/ 531771 w 607313"/>
                <a:gd name="connsiteY4" fmla="*/ 386936 h 386936"/>
                <a:gd name="connsiteX5" fmla="*/ 448804 w 607313"/>
                <a:gd name="connsiteY5" fmla="*/ 386936 h 386936"/>
                <a:gd name="connsiteX6" fmla="*/ 437928 w 607313"/>
                <a:gd name="connsiteY6" fmla="*/ 375951 h 386936"/>
                <a:gd name="connsiteX7" fmla="*/ 437928 w 607313"/>
                <a:gd name="connsiteY7" fmla="*/ 282138 h 386936"/>
                <a:gd name="connsiteX8" fmla="*/ 448804 w 607313"/>
                <a:gd name="connsiteY8" fmla="*/ 271279 h 386936"/>
                <a:gd name="connsiteX9" fmla="*/ 10881 w 607313"/>
                <a:gd name="connsiteY9" fmla="*/ 271279 h 386936"/>
                <a:gd name="connsiteX10" fmla="*/ 386542 w 607313"/>
                <a:gd name="connsiteY10" fmla="*/ 271279 h 386936"/>
                <a:gd name="connsiteX11" fmla="*/ 397424 w 607313"/>
                <a:gd name="connsiteY11" fmla="*/ 282138 h 386936"/>
                <a:gd name="connsiteX12" fmla="*/ 397424 w 607313"/>
                <a:gd name="connsiteY12" fmla="*/ 375951 h 386936"/>
                <a:gd name="connsiteX13" fmla="*/ 386542 w 607313"/>
                <a:gd name="connsiteY13" fmla="*/ 386936 h 386936"/>
                <a:gd name="connsiteX14" fmla="*/ 10881 w 607313"/>
                <a:gd name="connsiteY14" fmla="*/ 386936 h 386936"/>
                <a:gd name="connsiteX15" fmla="*/ 0 w 607313"/>
                <a:gd name="connsiteY15" fmla="*/ 375951 h 386936"/>
                <a:gd name="connsiteX16" fmla="*/ 0 w 607313"/>
                <a:gd name="connsiteY16" fmla="*/ 282138 h 386936"/>
                <a:gd name="connsiteX17" fmla="*/ 10881 w 607313"/>
                <a:gd name="connsiteY17" fmla="*/ 271279 h 386936"/>
                <a:gd name="connsiteX18" fmla="*/ 567825 w 607313"/>
                <a:gd name="connsiteY18" fmla="*/ 508 h 386936"/>
                <a:gd name="connsiteX19" fmla="*/ 580779 w 607313"/>
                <a:gd name="connsiteY19" fmla="*/ 2481 h 386936"/>
                <a:gd name="connsiteX20" fmla="*/ 586472 w 607313"/>
                <a:gd name="connsiteY20" fmla="*/ 25971 h 386936"/>
                <a:gd name="connsiteX21" fmla="*/ 552310 w 607313"/>
                <a:gd name="connsiteY21" fmla="*/ 82295 h 386936"/>
                <a:gd name="connsiteX22" fmla="*/ 601655 w 607313"/>
                <a:gd name="connsiteY22" fmla="*/ 126116 h 386936"/>
                <a:gd name="connsiteX23" fmla="*/ 604818 w 607313"/>
                <a:gd name="connsiteY23" fmla="*/ 147711 h 386936"/>
                <a:gd name="connsiteX24" fmla="*/ 563192 w 607313"/>
                <a:gd name="connsiteY24" fmla="*/ 216285 h 386936"/>
                <a:gd name="connsiteX25" fmla="*/ 548515 w 607313"/>
                <a:gd name="connsiteY25" fmla="*/ 224494 h 386936"/>
                <a:gd name="connsiteX26" fmla="*/ 539658 w 607313"/>
                <a:gd name="connsiteY26" fmla="*/ 221968 h 386936"/>
                <a:gd name="connsiteX27" fmla="*/ 533964 w 607313"/>
                <a:gd name="connsiteY27" fmla="*/ 198479 h 386936"/>
                <a:gd name="connsiteX28" fmla="*/ 568126 w 607313"/>
                <a:gd name="connsiteY28" fmla="*/ 142155 h 386936"/>
                <a:gd name="connsiteX29" fmla="*/ 518781 w 607313"/>
                <a:gd name="connsiteY29" fmla="*/ 98459 h 386936"/>
                <a:gd name="connsiteX30" fmla="*/ 515618 w 607313"/>
                <a:gd name="connsiteY30" fmla="*/ 76738 h 386936"/>
                <a:gd name="connsiteX31" fmla="*/ 557245 w 607313"/>
                <a:gd name="connsiteY31" fmla="*/ 8290 h 386936"/>
                <a:gd name="connsiteX32" fmla="*/ 567825 w 607313"/>
                <a:gd name="connsiteY32" fmla="*/ 508 h 386936"/>
                <a:gd name="connsiteX33" fmla="*/ 474185 w 607313"/>
                <a:gd name="connsiteY33" fmla="*/ 508 h 386936"/>
                <a:gd name="connsiteX34" fmla="*/ 487138 w 607313"/>
                <a:gd name="connsiteY34" fmla="*/ 2481 h 386936"/>
                <a:gd name="connsiteX35" fmla="*/ 492832 w 607313"/>
                <a:gd name="connsiteY35" fmla="*/ 25971 h 386936"/>
                <a:gd name="connsiteX36" fmla="*/ 458670 w 607313"/>
                <a:gd name="connsiteY36" fmla="*/ 82295 h 386936"/>
                <a:gd name="connsiteX37" fmla="*/ 507888 w 607313"/>
                <a:gd name="connsiteY37" fmla="*/ 126116 h 386936"/>
                <a:gd name="connsiteX38" fmla="*/ 511178 w 607313"/>
                <a:gd name="connsiteY38" fmla="*/ 147711 h 386936"/>
                <a:gd name="connsiteX39" fmla="*/ 469551 w 607313"/>
                <a:gd name="connsiteY39" fmla="*/ 216285 h 386936"/>
                <a:gd name="connsiteX40" fmla="*/ 454874 w 607313"/>
                <a:gd name="connsiteY40" fmla="*/ 224494 h 386936"/>
                <a:gd name="connsiteX41" fmla="*/ 446017 w 607313"/>
                <a:gd name="connsiteY41" fmla="*/ 221968 h 386936"/>
                <a:gd name="connsiteX42" fmla="*/ 440324 w 607313"/>
                <a:gd name="connsiteY42" fmla="*/ 198479 h 386936"/>
                <a:gd name="connsiteX43" fmla="*/ 474486 w 607313"/>
                <a:gd name="connsiteY43" fmla="*/ 142155 h 386936"/>
                <a:gd name="connsiteX44" fmla="*/ 425141 w 607313"/>
                <a:gd name="connsiteY44" fmla="*/ 98459 h 386936"/>
                <a:gd name="connsiteX45" fmla="*/ 421978 w 607313"/>
                <a:gd name="connsiteY45" fmla="*/ 76738 h 386936"/>
                <a:gd name="connsiteX46" fmla="*/ 463604 w 607313"/>
                <a:gd name="connsiteY46" fmla="*/ 8290 h 386936"/>
                <a:gd name="connsiteX47" fmla="*/ 474185 w 607313"/>
                <a:gd name="connsiteY47" fmla="*/ 508 h 38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313" h="386936">
                  <a:moveTo>
                    <a:pt x="448804" y="271279"/>
                  </a:moveTo>
                  <a:lnTo>
                    <a:pt x="531771" y="271279"/>
                  </a:lnTo>
                  <a:cubicBezTo>
                    <a:pt x="537715" y="271279"/>
                    <a:pt x="542647" y="276077"/>
                    <a:pt x="542647" y="282138"/>
                  </a:cubicBezTo>
                  <a:lnTo>
                    <a:pt x="542647" y="375951"/>
                  </a:lnTo>
                  <a:cubicBezTo>
                    <a:pt x="542647" y="382012"/>
                    <a:pt x="537715" y="386936"/>
                    <a:pt x="531771" y="386936"/>
                  </a:cubicBezTo>
                  <a:lnTo>
                    <a:pt x="448804" y="386936"/>
                  </a:lnTo>
                  <a:cubicBezTo>
                    <a:pt x="442734" y="386936"/>
                    <a:pt x="437928" y="382012"/>
                    <a:pt x="437928" y="375951"/>
                  </a:cubicBezTo>
                  <a:lnTo>
                    <a:pt x="437928" y="282138"/>
                  </a:lnTo>
                  <a:cubicBezTo>
                    <a:pt x="437928" y="276077"/>
                    <a:pt x="442734" y="271279"/>
                    <a:pt x="448804" y="271279"/>
                  </a:cubicBezTo>
                  <a:close/>
                  <a:moveTo>
                    <a:pt x="10881" y="271279"/>
                  </a:moveTo>
                  <a:lnTo>
                    <a:pt x="386542" y="271279"/>
                  </a:lnTo>
                  <a:cubicBezTo>
                    <a:pt x="392489" y="271279"/>
                    <a:pt x="397424" y="276077"/>
                    <a:pt x="397424" y="282138"/>
                  </a:cubicBezTo>
                  <a:lnTo>
                    <a:pt x="397424" y="375951"/>
                  </a:lnTo>
                  <a:cubicBezTo>
                    <a:pt x="397424" y="382012"/>
                    <a:pt x="392489" y="386936"/>
                    <a:pt x="386542" y="386936"/>
                  </a:cubicBezTo>
                  <a:lnTo>
                    <a:pt x="10881" y="386936"/>
                  </a:lnTo>
                  <a:cubicBezTo>
                    <a:pt x="4934" y="386936"/>
                    <a:pt x="0" y="382012"/>
                    <a:pt x="0" y="375951"/>
                  </a:cubicBezTo>
                  <a:lnTo>
                    <a:pt x="0" y="282138"/>
                  </a:lnTo>
                  <a:cubicBezTo>
                    <a:pt x="0" y="276077"/>
                    <a:pt x="4934" y="271279"/>
                    <a:pt x="10881" y="271279"/>
                  </a:cubicBezTo>
                  <a:close/>
                  <a:moveTo>
                    <a:pt x="567825" y="508"/>
                  </a:moveTo>
                  <a:cubicBezTo>
                    <a:pt x="572080" y="-550"/>
                    <a:pt x="576730" y="19"/>
                    <a:pt x="580779" y="2481"/>
                  </a:cubicBezTo>
                  <a:cubicBezTo>
                    <a:pt x="588876" y="7406"/>
                    <a:pt x="591407" y="17888"/>
                    <a:pt x="586472" y="25971"/>
                  </a:cubicBezTo>
                  <a:lnTo>
                    <a:pt x="552310" y="82295"/>
                  </a:lnTo>
                  <a:lnTo>
                    <a:pt x="601655" y="126116"/>
                  </a:lnTo>
                  <a:cubicBezTo>
                    <a:pt x="607728" y="131547"/>
                    <a:pt x="609120" y="140639"/>
                    <a:pt x="604818" y="147711"/>
                  </a:cubicBezTo>
                  <a:lnTo>
                    <a:pt x="563192" y="216285"/>
                  </a:lnTo>
                  <a:cubicBezTo>
                    <a:pt x="560028" y="221589"/>
                    <a:pt x="554335" y="224494"/>
                    <a:pt x="548515" y="224494"/>
                  </a:cubicBezTo>
                  <a:cubicBezTo>
                    <a:pt x="545478" y="224494"/>
                    <a:pt x="542441" y="223736"/>
                    <a:pt x="539658" y="221968"/>
                  </a:cubicBezTo>
                  <a:cubicBezTo>
                    <a:pt x="531560" y="217043"/>
                    <a:pt x="529030" y="206561"/>
                    <a:pt x="533964" y="198479"/>
                  </a:cubicBezTo>
                  <a:lnTo>
                    <a:pt x="568126" y="142155"/>
                  </a:lnTo>
                  <a:lnTo>
                    <a:pt x="518781" y="98459"/>
                  </a:lnTo>
                  <a:cubicBezTo>
                    <a:pt x="512708" y="92903"/>
                    <a:pt x="511316" y="83810"/>
                    <a:pt x="515618" y="76738"/>
                  </a:cubicBezTo>
                  <a:lnTo>
                    <a:pt x="557245" y="8290"/>
                  </a:lnTo>
                  <a:cubicBezTo>
                    <a:pt x="559712" y="4249"/>
                    <a:pt x="563571" y="1566"/>
                    <a:pt x="567825" y="508"/>
                  </a:cubicBezTo>
                  <a:close/>
                  <a:moveTo>
                    <a:pt x="474185" y="508"/>
                  </a:moveTo>
                  <a:cubicBezTo>
                    <a:pt x="478439" y="-550"/>
                    <a:pt x="483089" y="19"/>
                    <a:pt x="487138" y="2481"/>
                  </a:cubicBezTo>
                  <a:cubicBezTo>
                    <a:pt x="495236" y="7406"/>
                    <a:pt x="497766" y="17888"/>
                    <a:pt x="492832" y="25971"/>
                  </a:cubicBezTo>
                  <a:lnTo>
                    <a:pt x="458670" y="82295"/>
                  </a:lnTo>
                  <a:lnTo>
                    <a:pt x="507888" y="126116"/>
                  </a:lnTo>
                  <a:cubicBezTo>
                    <a:pt x="514088" y="131547"/>
                    <a:pt x="515480" y="140639"/>
                    <a:pt x="511178" y="147711"/>
                  </a:cubicBezTo>
                  <a:lnTo>
                    <a:pt x="469551" y="216285"/>
                  </a:lnTo>
                  <a:cubicBezTo>
                    <a:pt x="466388" y="221589"/>
                    <a:pt x="460694" y="224494"/>
                    <a:pt x="454874" y="224494"/>
                  </a:cubicBezTo>
                  <a:cubicBezTo>
                    <a:pt x="451838" y="224494"/>
                    <a:pt x="448801" y="223736"/>
                    <a:pt x="446017" y="221968"/>
                  </a:cubicBezTo>
                  <a:cubicBezTo>
                    <a:pt x="437920" y="217169"/>
                    <a:pt x="435389" y="206561"/>
                    <a:pt x="440324" y="198479"/>
                  </a:cubicBezTo>
                  <a:lnTo>
                    <a:pt x="474486" y="142155"/>
                  </a:lnTo>
                  <a:lnTo>
                    <a:pt x="425141" y="98459"/>
                  </a:lnTo>
                  <a:cubicBezTo>
                    <a:pt x="418941" y="92903"/>
                    <a:pt x="417676" y="83810"/>
                    <a:pt x="421978" y="76738"/>
                  </a:cubicBezTo>
                  <a:lnTo>
                    <a:pt x="463604" y="8290"/>
                  </a:lnTo>
                  <a:cubicBezTo>
                    <a:pt x="466072" y="4249"/>
                    <a:pt x="469931" y="1566"/>
                    <a:pt x="474185" y="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739" y="2934843"/>
              <a:ext cx="813579" cy="813579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38" y="1851245"/>
              <a:ext cx="575807" cy="575807"/>
            </a:xfrm>
            <a:prstGeom prst="rect">
              <a:avLst/>
            </a:prstGeom>
          </p:spPr>
        </p:pic>
        <p:grpSp>
          <p:nvGrpSpPr>
            <p:cNvPr id="76" name="组合 75"/>
            <p:cNvGrpSpPr>
              <a:grpSpLocks/>
            </p:cNvGrpSpPr>
            <p:nvPr/>
          </p:nvGrpSpPr>
          <p:grpSpPr bwMode="auto">
            <a:xfrm>
              <a:off x="4544297" y="3280785"/>
              <a:ext cx="600075" cy="374650"/>
              <a:chOff x="3908425" y="2313774"/>
              <a:chExt cx="4246563" cy="2643989"/>
            </a:xfrm>
            <a:solidFill>
              <a:schemeClr val="bg1"/>
            </a:solidFill>
          </p:grpSpPr>
          <p:sp>
            <p:nvSpPr>
              <p:cNvPr id="94" name="任意多边形 93"/>
              <p:cNvSpPr>
                <a:spLocks/>
              </p:cNvSpPr>
              <p:nvPr/>
            </p:nvSpPr>
            <p:spPr bwMode="auto">
              <a:xfrm>
                <a:off x="3908425" y="2743200"/>
                <a:ext cx="1014413" cy="1985963"/>
              </a:xfrm>
              <a:custGeom>
                <a:avLst/>
                <a:gdLst>
                  <a:gd name="T0" fmla="*/ 2147483646 w 71"/>
                  <a:gd name="T1" fmla="*/ 2147483646 h 139"/>
                  <a:gd name="T2" fmla="*/ 2147483646 w 71"/>
                  <a:gd name="T3" fmla="*/ 2147483646 h 139"/>
                  <a:gd name="T4" fmla="*/ 2147483646 w 71"/>
                  <a:gd name="T5" fmla="*/ 2147483646 h 139"/>
                  <a:gd name="T6" fmla="*/ 2147483646 w 71"/>
                  <a:gd name="T7" fmla="*/ 2147483646 h 139"/>
                  <a:gd name="T8" fmla="*/ 2147483646 w 71"/>
                  <a:gd name="T9" fmla="*/ 2147483646 h 139"/>
                  <a:gd name="T10" fmla="*/ 2147483646 w 71"/>
                  <a:gd name="T11" fmla="*/ 2147483646 h 139"/>
                  <a:gd name="T12" fmla="*/ 2147483646 w 71"/>
                  <a:gd name="T13" fmla="*/ 2147483646 h 139"/>
                  <a:gd name="T14" fmla="*/ 2147483646 w 71"/>
                  <a:gd name="T15" fmla="*/ 2147483646 h 139"/>
                  <a:gd name="T16" fmla="*/ 2147483646 w 71"/>
                  <a:gd name="T17" fmla="*/ 2147483646 h 139"/>
                  <a:gd name="T18" fmla="*/ 2147483646 w 71"/>
                  <a:gd name="T19" fmla="*/ 2147483646 h 139"/>
                  <a:gd name="T20" fmla="*/ 2147483646 w 71"/>
                  <a:gd name="T21" fmla="*/ 2147483646 h 139"/>
                  <a:gd name="T22" fmla="*/ 2147483646 w 71"/>
                  <a:gd name="T23" fmla="*/ 2147483646 h 139"/>
                  <a:gd name="T24" fmla="*/ 2147483646 w 71"/>
                  <a:gd name="T25" fmla="*/ 0 h 139"/>
                  <a:gd name="T26" fmla="*/ 2147483646 w 71"/>
                  <a:gd name="T27" fmla="*/ 2147483646 h 139"/>
                  <a:gd name="T28" fmla="*/ 2147483646 w 71"/>
                  <a:gd name="T29" fmla="*/ 2147483646 h 139"/>
                  <a:gd name="T30" fmla="*/ 2147483646 w 71"/>
                  <a:gd name="T31" fmla="*/ 2147483646 h 139"/>
                  <a:gd name="T32" fmla="*/ 2147483646 w 71"/>
                  <a:gd name="T33" fmla="*/ 2147483646 h 139"/>
                  <a:gd name="T34" fmla="*/ 2147483646 w 71"/>
                  <a:gd name="T35" fmla="*/ 2147483646 h 139"/>
                  <a:gd name="T36" fmla="*/ 2147483646 w 71"/>
                  <a:gd name="T37" fmla="*/ 2147483646 h 139"/>
                  <a:gd name="T38" fmla="*/ 2147483646 w 71"/>
                  <a:gd name="T39" fmla="*/ 2147483646 h 139"/>
                  <a:gd name="T40" fmla="*/ 2147483646 w 71"/>
                  <a:gd name="T41" fmla="*/ 2147483646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1" h="139">
                    <a:moveTo>
                      <a:pt x="64" y="103"/>
                    </a:moveTo>
                    <a:cubicBezTo>
                      <a:pt x="59" y="90"/>
                      <a:pt x="49" y="80"/>
                      <a:pt x="39" y="71"/>
                    </a:cubicBezTo>
                    <a:cubicBezTo>
                      <a:pt x="37" y="70"/>
                      <a:pt x="35" y="72"/>
                      <a:pt x="36" y="73"/>
                    </a:cubicBezTo>
                    <a:cubicBezTo>
                      <a:pt x="45" y="81"/>
                      <a:pt x="53" y="88"/>
                      <a:pt x="58" y="98"/>
                    </a:cubicBezTo>
                    <a:cubicBezTo>
                      <a:pt x="61" y="102"/>
                      <a:pt x="63" y="107"/>
                      <a:pt x="64" y="113"/>
                    </a:cubicBezTo>
                    <a:cubicBezTo>
                      <a:pt x="68" y="134"/>
                      <a:pt x="54" y="133"/>
                      <a:pt x="47" y="129"/>
                    </a:cubicBezTo>
                    <a:cubicBezTo>
                      <a:pt x="36" y="123"/>
                      <a:pt x="29" y="112"/>
                      <a:pt x="29" y="100"/>
                    </a:cubicBezTo>
                    <a:cubicBezTo>
                      <a:pt x="29" y="92"/>
                      <a:pt x="32" y="85"/>
                      <a:pt x="32" y="78"/>
                    </a:cubicBezTo>
                    <a:cubicBezTo>
                      <a:pt x="31" y="73"/>
                      <a:pt x="30" y="67"/>
                      <a:pt x="25" y="65"/>
                    </a:cubicBezTo>
                    <a:cubicBezTo>
                      <a:pt x="24" y="64"/>
                      <a:pt x="23" y="63"/>
                      <a:pt x="21" y="63"/>
                    </a:cubicBezTo>
                    <a:cubicBezTo>
                      <a:pt x="13" y="62"/>
                      <a:pt x="7" y="62"/>
                      <a:pt x="6" y="51"/>
                    </a:cubicBezTo>
                    <a:cubicBezTo>
                      <a:pt x="3" y="30"/>
                      <a:pt x="19" y="8"/>
                      <a:pt x="39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16" y="6"/>
                      <a:pt x="0" y="28"/>
                      <a:pt x="1" y="51"/>
                    </a:cubicBezTo>
                    <a:cubicBezTo>
                      <a:pt x="1" y="59"/>
                      <a:pt x="5" y="66"/>
                      <a:pt x="13" y="68"/>
                    </a:cubicBezTo>
                    <a:cubicBezTo>
                      <a:pt x="17" y="68"/>
                      <a:pt x="22" y="67"/>
                      <a:pt x="25" y="71"/>
                    </a:cubicBezTo>
                    <a:cubicBezTo>
                      <a:pt x="29" y="76"/>
                      <a:pt x="27" y="83"/>
                      <a:pt x="26" y="88"/>
                    </a:cubicBezTo>
                    <a:cubicBezTo>
                      <a:pt x="25" y="93"/>
                      <a:pt x="24" y="98"/>
                      <a:pt x="25" y="103"/>
                    </a:cubicBezTo>
                    <a:cubicBezTo>
                      <a:pt x="26" y="115"/>
                      <a:pt x="32" y="125"/>
                      <a:pt x="42" y="131"/>
                    </a:cubicBezTo>
                    <a:cubicBezTo>
                      <a:pt x="49" y="135"/>
                      <a:pt x="60" y="139"/>
                      <a:pt x="65" y="131"/>
                    </a:cubicBezTo>
                    <a:cubicBezTo>
                      <a:pt x="71" y="124"/>
                      <a:pt x="67" y="110"/>
                      <a:pt x="6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任意多边形 94"/>
              <p:cNvSpPr>
                <a:spLocks/>
              </p:cNvSpPr>
              <p:nvPr/>
            </p:nvSpPr>
            <p:spPr bwMode="auto">
              <a:xfrm>
                <a:off x="7340600" y="2743200"/>
                <a:ext cx="814388" cy="2214563"/>
              </a:xfrm>
              <a:custGeom>
                <a:avLst/>
                <a:gdLst>
                  <a:gd name="T0" fmla="*/ 2147483646 w 57"/>
                  <a:gd name="T1" fmla="*/ 2147483646 h 155"/>
                  <a:gd name="T2" fmla="*/ 2147483646 w 57"/>
                  <a:gd name="T3" fmla="*/ 2147483646 h 155"/>
                  <a:gd name="T4" fmla="*/ 2147483646 w 57"/>
                  <a:gd name="T5" fmla="*/ 0 h 155"/>
                  <a:gd name="T6" fmla="*/ 2147483646 w 57"/>
                  <a:gd name="T7" fmla="*/ 2147483646 h 155"/>
                  <a:gd name="T8" fmla="*/ 2147483646 w 57"/>
                  <a:gd name="T9" fmla="*/ 2147483646 h 155"/>
                  <a:gd name="T10" fmla="*/ 2147483646 w 57"/>
                  <a:gd name="T11" fmla="*/ 2147483646 h 155"/>
                  <a:gd name="T12" fmla="*/ 2147483646 w 57"/>
                  <a:gd name="T13" fmla="*/ 2147483646 h 155"/>
                  <a:gd name="T14" fmla="*/ 2147483646 w 57"/>
                  <a:gd name="T15" fmla="*/ 2147483646 h 155"/>
                  <a:gd name="T16" fmla="*/ 2147483646 w 57"/>
                  <a:gd name="T17" fmla="*/ 2147483646 h 155"/>
                  <a:gd name="T18" fmla="*/ 2147483646 w 57"/>
                  <a:gd name="T19" fmla="*/ 2147483646 h 155"/>
                  <a:gd name="T20" fmla="*/ 2147483646 w 57"/>
                  <a:gd name="T21" fmla="*/ 2147483646 h 155"/>
                  <a:gd name="T22" fmla="*/ 2147483646 w 57"/>
                  <a:gd name="T23" fmla="*/ 2147483646 h 155"/>
                  <a:gd name="T24" fmla="*/ 2147483646 w 57"/>
                  <a:gd name="T25" fmla="*/ 2147483646 h 155"/>
                  <a:gd name="T26" fmla="*/ 2147483646 w 57"/>
                  <a:gd name="T27" fmla="*/ 2147483646 h 155"/>
                  <a:gd name="T28" fmla="*/ 2147483646 w 57"/>
                  <a:gd name="T29" fmla="*/ 2147483646 h 155"/>
                  <a:gd name="T30" fmla="*/ 2147483646 w 57"/>
                  <a:gd name="T31" fmla="*/ 2147483646 h 155"/>
                  <a:gd name="T32" fmla="*/ 2147483646 w 57"/>
                  <a:gd name="T33" fmla="*/ 2147483646 h 155"/>
                  <a:gd name="T34" fmla="*/ 2147483646 w 57"/>
                  <a:gd name="T35" fmla="*/ 2147483646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7" h="155">
                    <a:moveTo>
                      <a:pt x="52" y="72"/>
                    </a:moveTo>
                    <a:cubicBezTo>
                      <a:pt x="50" y="64"/>
                      <a:pt x="50" y="55"/>
                      <a:pt x="51" y="47"/>
                    </a:cubicBezTo>
                    <a:cubicBezTo>
                      <a:pt x="51" y="24"/>
                      <a:pt x="47" y="6"/>
                      <a:pt x="22" y="0"/>
                    </a:cubicBezTo>
                    <a:cubicBezTo>
                      <a:pt x="22" y="0"/>
                      <a:pt x="21" y="1"/>
                      <a:pt x="22" y="1"/>
                    </a:cubicBezTo>
                    <a:cubicBezTo>
                      <a:pt x="32" y="5"/>
                      <a:pt x="41" y="12"/>
                      <a:pt x="44" y="23"/>
                    </a:cubicBezTo>
                    <a:cubicBezTo>
                      <a:pt x="47" y="32"/>
                      <a:pt x="46" y="42"/>
                      <a:pt x="46" y="51"/>
                    </a:cubicBezTo>
                    <a:cubicBezTo>
                      <a:pt x="46" y="60"/>
                      <a:pt x="46" y="68"/>
                      <a:pt x="49" y="76"/>
                    </a:cubicBezTo>
                    <a:cubicBezTo>
                      <a:pt x="52" y="87"/>
                      <a:pt x="54" y="96"/>
                      <a:pt x="48" y="107"/>
                    </a:cubicBezTo>
                    <a:cubicBezTo>
                      <a:pt x="44" y="115"/>
                      <a:pt x="37" y="122"/>
                      <a:pt x="31" y="128"/>
                    </a:cubicBezTo>
                    <a:cubicBezTo>
                      <a:pt x="27" y="132"/>
                      <a:pt x="13" y="145"/>
                      <a:pt x="7" y="135"/>
                    </a:cubicBezTo>
                    <a:cubicBezTo>
                      <a:pt x="4" y="129"/>
                      <a:pt x="6" y="119"/>
                      <a:pt x="8" y="114"/>
                    </a:cubicBezTo>
                    <a:cubicBezTo>
                      <a:pt x="14" y="99"/>
                      <a:pt x="29" y="89"/>
                      <a:pt x="27" y="72"/>
                    </a:cubicBezTo>
                    <a:cubicBezTo>
                      <a:pt x="26" y="70"/>
                      <a:pt x="23" y="70"/>
                      <a:pt x="23" y="72"/>
                    </a:cubicBezTo>
                    <a:cubicBezTo>
                      <a:pt x="26" y="88"/>
                      <a:pt x="11" y="99"/>
                      <a:pt x="5" y="112"/>
                    </a:cubicBezTo>
                    <a:cubicBezTo>
                      <a:pt x="2" y="120"/>
                      <a:pt x="0" y="131"/>
                      <a:pt x="5" y="138"/>
                    </a:cubicBezTo>
                    <a:cubicBezTo>
                      <a:pt x="16" y="155"/>
                      <a:pt x="43" y="122"/>
                      <a:pt x="48" y="114"/>
                    </a:cubicBezTo>
                    <a:cubicBezTo>
                      <a:pt x="53" y="107"/>
                      <a:pt x="57" y="98"/>
                      <a:pt x="56" y="89"/>
                    </a:cubicBezTo>
                    <a:cubicBezTo>
                      <a:pt x="56" y="83"/>
                      <a:pt x="53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任意多边形 95"/>
              <p:cNvSpPr>
                <a:spLocks/>
              </p:cNvSpPr>
              <p:nvPr/>
            </p:nvSpPr>
            <p:spPr bwMode="auto">
              <a:xfrm>
                <a:off x="4387059" y="2313774"/>
                <a:ext cx="3489326" cy="2087568"/>
              </a:xfrm>
              <a:custGeom>
                <a:avLst/>
                <a:gdLst>
                  <a:gd name="T0" fmla="*/ 2147483646 w 244"/>
                  <a:gd name="T1" fmla="*/ 2147483646 h 146"/>
                  <a:gd name="T2" fmla="*/ 2147483646 w 244"/>
                  <a:gd name="T3" fmla="*/ 2147483646 h 146"/>
                  <a:gd name="T4" fmla="*/ 2147483646 w 244"/>
                  <a:gd name="T5" fmla="*/ 2147483646 h 146"/>
                  <a:gd name="T6" fmla="*/ 2147483646 w 244"/>
                  <a:gd name="T7" fmla="*/ 2147483646 h 146"/>
                  <a:gd name="T8" fmla="*/ 2147483646 w 244"/>
                  <a:gd name="T9" fmla="*/ 2147483646 h 146"/>
                  <a:gd name="T10" fmla="*/ 2147483646 w 244"/>
                  <a:gd name="T11" fmla="*/ 2147483646 h 146"/>
                  <a:gd name="T12" fmla="*/ 2147483646 w 244"/>
                  <a:gd name="T13" fmla="*/ 2147483646 h 146"/>
                  <a:gd name="T14" fmla="*/ 2147483646 w 244"/>
                  <a:gd name="T15" fmla="*/ 2147483646 h 146"/>
                  <a:gd name="T16" fmla="*/ 2147483646 w 244"/>
                  <a:gd name="T17" fmla="*/ 0 h 146"/>
                  <a:gd name="T18" fmla="*/ 2147483646 w 244"/>
                  <a:gd name="T19" fmla="*/ 0 h 146"/>
                  <a:gd name="T20" fmla="*/ 2147483646 w 244"/>
                  <a:gd name="T21" fmla="*/ 2147483646 h 146"/>
                  <a:gd name="T22" fmla="*/ 2147483646 w 244"/>
                  <a:gd name="T23" fmla="*/ 2147483646 h 146"/>
                  <a:gd name="T24" fmla="*/ 2147483646 w 244"/>
                  <a:gd name="T25" fmla="*/ 2147483646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4" h="146">
                    <a:moveTo>
                      <a:pt x="239" y="112"/>
                    </a:moveTo>
                    <a:cubicBezTo>
                      <a:pt x="234" y="117"/>
                      <a:pt x="204" y="118"/>
                      <a:pt x="182" y="126"/>
                    </a:cubicBezTo>
                    <a:cubicBezTo>
                      <a:pt x="166" y="132"/>
                      <a:pt x="133" y="146"/>
                      <a:pt x="122" y="14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11" y="146"/>
                      <a:pt x="78" y="132"/>
                      <a:pt x="62" y="126"/>
                    </a:cubicBezTo>
                    <a:cubicBezTo>
                      <a:pt x="40" y="118"/>
                      <a:pt x="10" y="117"/>
                      <a:pt x="5" y="112"/>
                    </a:cubicBezTo>
                    <a:cubicBezTo>
                      <a:pt x="0" y="107"/>
                      <a:pt x="1" y="32"/>
                      <a:pt x="3" y="30"/>
                    </a:cubicBezTo>
                    <a:cubicBezTo>
                      <a:pt x="5" y="28"/>
                      <a:pt x="25" y="29"/>
                      <a:pt x="48" y="22"/>
                    </a:cubicBezTo>
                    <a:cubicBezTo>
                      <a:pt x="62" y="18"/>
                      <a:pt x="107" y="1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7" y="1"/>
                      <a:pt x="183" y="18"/>
                      <a:pt x="197" y="22"/>
                    </a:cubicBezTo>
                    <a:cubicBezTo>
                      <a:pt x="219" y="29"/>
                      <a:pt x="239" y="28"/>
                      <a:pt x="241" y="30"/>
                    </a:cubicBezTo>
                    <a:cubicBezTo>
                      <a:pt x="243" y="32"/>
                      <a:pt x="244" y="107"/>
                      <a:pt x="23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任意多边形 99"/>
              <p:cNvSpPr>
                <a:spLocks/>
              </p:cNvSpPr>
              <p:nvPr/>
            </p:nvSpPr>
            <p:spPr bwMode="auto">
              <a:xfrm>
                <a:off x="4522788" y="2786063"/>
                <a:ext cx="85725" cy="1042988"/>
              </a:xfrm>
              <a:custGeom>
                <a:avLst/>
                <a:gdLst>
                  <a:gd name="T0" fmla="*/ 2147483646 w 6"/>
                  <a:gd name="T1" fmla="*/ 2147483646 h 73"/>
                  <a:gd name="T2" fmla="*/ 2147483646 w 6"/>
                  <a:gd name="T3" fmla="*/ 2147483646 h 73"/>
                  <a:gd name="T4" fmla="*/ 2147483646 w 6"/>
                  <a:gd name="T5" fmla="*/ 2147483646 h 73"/>
                  <a:gd name="T6" fmla="*/ 2147483646 w 6"/>
                  <a:gd name="T7" fmla="*/ 2147483646 h 73"/>
                  <a:gd name="T8" fmla="*/ 2147483646 w 6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3">
                    <a:moveTo>
                      <a:pt x="4" y="1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24"/>
                      <a:pt x="1" y="49"/>
                      <a:pt x="4" y="72"/>
                    </a:cubicBezTo>
                    <a:cubicBezTo>
                      <a:pt x="4" y="73"/>
                      <a:pt x="6" y="73"/>
                      <a:pt x="6" y="72"/>
                    </a:cubicBezTo>
                    <a:cubicBezTo>
                      <a:pt x="4" y="48"/>
                      <a:pt x="5" y="25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任意多边形 102"/>
              <p:cNvSpPr>
                <a:spLocks/>
              </p:cNvSpPr>
              <p:nvPr/>
            </p:nvSpPr>
            <p:spPr bwMode="auto">
              <a:xfrm>
                <a:off x="4737100" y="2555875"/>
                <a:ext cx="2717800" cy="373063"/>
              </a:xfrm>
              <a:custGeom>
                <a:avLst/>
                <a:gdLst>
                  <a:gd name="T0" fmla="*/ 2147483646 w 190"/>
                  <a:gd name="T1" fmla="*/ 2147483646 h 26"/>
                  <a:gd name="T2" fmla="*/ 2147483646 w 190"/>
                  <a:gd name="T3" fmla="*/ 2147483646 h 26"/>
                  <a:gd name="T4" fmla="*/ 2147483646 w 190"/>
                  <a:gd name="T5" fmla="*/ 2147483646 h 26"/>
                  <a:gd name="T6" fmla="*/ 2147483646 w 190"/>
                  <a:gd name="T7" fmla="*/ 2147483646 h 26"/>
                  <a:gd name="T8" fmla="*/ 0 w 190"/>
                  <a:gd name="T9" fmla="*/ 2147483646 h 26"/>
                  <a:gd name="T10" fmla="*/ 0 w 190"/>
                  <a:gd name="T11" fmla="*/ 2147483646 h 26"/>
                  <a:gd name="T12" fmla="*/ 2147483646 w 190"/>
                  <a:gd name="T13" fmla="*/ 2147483646 h 26"/>
                  <a:gd name="T14" fmla="*/ 2147483646 w 190"/>
                  <a:gd name="T15" fmla="*/ 2147483646 h 26"/>
                  <a:gd name="T16" fmla="*/ 2147483646 w 190"/>
                  <a:gd name="T17" fmla="*/ 2147483646 h 26"/>
                  <a:gd name="T18" fmla="*/ 2147483646 w 190"/>
                  <a:gd name="T19" fmla="*/ 2147483646 h 26"/>
                  <a:gd name="T20" fmla="*/ 2147483646 w 190"/>
                  <a:gd name="T21" fmla="*/ 214748364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0" h="26">
                    <a:moveTo>
                      <a:pt x="189" y="24"/>
                    </a:moveTo>
                    <a:cubicBezTo>
                      <a:pt x="173" y="20"/>
                      <a:pt x="156" y="17"/>
                      <a:pt x="140" y="13"/>
                    </a:cubicBezTo>
                    <a:cubicBezTo>
                      <a:pt x="125" y="9"/>
                      <a:pt x="110" y="2"/>
                      <a:pt x="95" y="1"/>
                    </a:cubicBezTo>
                    <a:cubicBezTo>
                      <a:pt x="80" y="0"/>
                      <a:pt x="65" y="5"/>
                      <a:pt x="51" y="9"/>
                    </a:cubicBezTo>
                    <a:cubicBezTo>
                      <a:pt x="34" y="14"/>
                      <a:pt x="17" y="18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5" y="20"/>
                      <a:pt x="31" y="16"/>
                      <a:pt x="46" y="12"/>
                    </a:cubicBezTo>
                    <a:cubicBezTo>
                      <a:pt x="62" y="8"/>
                      <a:pt x="80" y="1"/>
                      <a:pt x="97" y="3"/>
                    </a:cubicBezTo>
                    <a:cubicBezTo>
                      <a:pt x="112" y="4"/>
                      <a:pt x="127" y="11"/>
                      <a:pt x="141" y="15"/>
                    </a:cubicBezTo>
                    <a:cubicBezTo>
                      <a:pt x="157" y="19"/>
                      <a:pt x="173" y="23"/>
                      <a:pt x="189" y="26"/>
                    </a:cubicBezTo>
                    <a:cubicBezTo>
                      <a:pt x="189" y="26"/>
                      <a:pt x="190" y="24"/>
                      <a:pt x="18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任意多边形 103"/>
              <p:cNvSpPr>
                <a:spLocks/>
              </p:cNvSpPr>
              <p:nvPr/>
            </p:nvSpPr>
            <p:spPr bwMode="auto">
              <a:xfrm>
                <a:off x="4779963" y="3671888"/>
                <a:ext cx="1458913" cy="414338"/>
              </a:xfrm>
              <a:custGeom>
                <a:avLst/>
                <a:gdLst>
                  <a:gd name="T0" fmla="*/ 2147483646 w 102"/>
                  <a:gd name="T1" fmla="*/ 2147483646 h 29"/>
                  <a:gd name="T2" fmla="*/ 2147483646 w 102"/>
                  <a:gd name="T3" fmla="*/ 2147483646 h 29"/>
                  <a:gd name="T4" fmla="*/ 2147483646 w 102"/>
                  <a:gd name="T5" fmla="*/ 2147483646 h 29"/>
                  <a:gd name="T6" fmla="*/ 2147483646 w 102"/>
                  <a:gd name="T7" fmla="*/ 2147483646 h 29"/>
                  <a:gd name="T8" fmla="*/ 2147483646 w 102"/>
                  <a:gd name="T9" fmla="*/ 2147483646 h 29"/>
                  <a:gd name="T10" fmla="*/ 2147483646 w 102"/>
                  <a:gd name="T11" fmla="*/ 2147483646 h 29"/>
                  <a:gd name="T12" fmla="*/ 2147483646 w 102"/>
                  <a:gd name="T13" fmla="*/ 214748364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29">
                    <a:moveTo>
                      <a:pt x="101" y="25"/>
                    </a:moveTo>
                    <a:cubicBezTo>
                      <a:pt x="84" y="28"/>
                      <a:pt x="64" y="19"/>
                      <a:pt x="48" y="14"/>
                    </a:cubicBezTo>
                    <a:cubicBezTo>
                      <a:pt x="33" y="9"/>
                      <a:pt x="17" y="5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9" y="7"/>
                      <a:pt x="37" y="12"/>
                      <a:pt x="55" y="18"/>
                    </a:cubicBezTo>
                    <a:cubicBezTo>
                      <a:pt x="70" y="22"/>
                      <a:pt x="86" y="29"/>
                      <a:pt x="101" y="26"/>
                    </a:cubicBezTo>
                    <a:cubicBezTo>
                      <a:pt x="102" y="26"/>
                      <a:pt x="102" y="25"/>
                      <a:pt x="10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任意多边形 104"/>
              <p:cNvSpPr>
                <a:spLocks/>
              </p:cNvSpPr>
              <p:nvPr/>
            </p:nvSpPr>
            <p:spPr bwMode="auto">
              <a:xfrm>
                <a:off x="6467475" y="3714750"/>
                <a:ext cx="944563" cy="257175"/>
              </a:xfrm>
              <a:custGeom>
                <a:avLst/>
                <a:gdLst>
                  <a:gd name="T0" fmla="*/ 2147483646 w 66"/>
                  <a:gd name="T1" fmla="*/ 0 h 18"/>
                  <a:gd name="T2" fmla="*/ 0 w 66"/>
                  <a:gd name="T3" fmla="*/ 2147483646 h 18"/>
                  <a:gd name="T4" fmla="*/ 0 w 66"/>
                  <a:gd name="T5" fmla="*/ 2147483646 h 18"/>
                  <a:gd name="T6" fmla="*/ 2147483646 w 66"/>
                  <a:gd name="T7" fmla="*/ 2147483646 h 18"/>
                  <a:gd name="T8" fmla="*/ 2147483646 w 6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18">
                    <a:moveTo>
                      <a:pt x="65" y="0"/>
                    </a:moveTo>
                    <a:cubicBezTo>
                      <a:pt x="44" y="3"/>
                      <a:pt x="20" y="10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21" y="12"/>
                      <a:pt x="45" y="6"/>
                      <a:pt x="65" y="1"/>
                    </a:cubicBezTo>
                    <a:cubicBezTo>
                      <a:pt x="66" y="1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任意多边形 105"/>
              <p:cNvSpPr>
                <a:spLocks/>
              </p:cNvSpPr>
              <p:nvPr/>
            </p:nvSpPr>
            <p:spPr bwMode="auto">
              <a:xfrm>
                <a:off x="4779963" y="2886075"/>
                <a:ext cx="1587500" cy="242888"/>
              </a:xfrm>
              <a:custGeom>
                <a:avLst/>
                <a:gdLst>
                  <a:gd name="T0" fmla="*/ 2147483646 w 111"/>
                  <a:gd name="T1" fmla="*/ 2147483646 h 17"/>
                  <a:gd name="T2" fmla="*/ 2147483646 w 111"/>
                  <a:gd name="T3" fmla="*/ 2147483646 h 17"/>
                  <a:gd name="T4" fmla="*/ 2147483646 w 111"/>
                  <a:gd name="T5" fmla="*/ 2147483646 h 17"/>
                  <a:gd name="T6" fmla="*/ 2147483646 w 111"/>
                  <a:gd name="T7" fmla="*/ 2147483646 h 17"/>
                  <a:gd name="T8" fmla="*/ 2147483646 w 111"/>
                  <a:gd name="T9" fmla="*/ 2147483646 h 17"/>
                  <a:gd name="T10" fmla="*/ 2147483646 w 111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7">
                    <a:moveTo>
                      <a:pt x="111" y="4"/>
                    </a:moveTo>
                    <a:cubicBezTo>
                      <a:pt x="93" y="0"/>
                      <a:pt x="74" y="3"/>
                      <a:pt x="56" y="5"/>
                    </a:cubicBezTo>
                    <a:cubicBezTo>
                      <a:pt x="37" y="7"/>
                      <a:pt x="19" y="11"/>
                      <a:pt x="1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6" y="9"/>
                      <a:pt x="74" y="0"/>
                      <a:pt x="110" y="5"/>
                    </a:cubicBezTo>
                    <a:cubicBezTo>
                      <a:pt x="111" y="5"/>
                      <a:pt x="111" y="4"/>
                      <a:pt x="1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任意多边形 106"/>
              <p:cNvSpPr>
                <a:spLocks/>
              </p:cNvSpPr>
              <p:nvPr/>
            </p:nvSpPr>
            <p:spPr bwMode="auto">
              <a:xfrm>
                <a:off x="4794250" y="3343275"/>
                <a:ext cx="887413" cy="157163"/>
              </a:xfrm>
              <a:custGeom>
                <a:avLst/>
                <a:gdLst>
                  <a:gd name="T0" fmla="*/ 2147483646 w 62"/>
                  <a:gd name="T1" fmla="*/ 2147483646 h 11"/>
                  <a:gd name="T2" fmla="*/ 0 w 62"/>
                  <a:gd name="T3" fmla="*/ 0 h 11"/>
                  <a:gd name="T4" fmla="*/ 0 w 62"/>
                  <a:gd name="T5" fmla="*/ 0 h 11"/>
                  <a:gd name="T6" fmla="*/ 2147483646 w 62"/>
                  <a:gd name="T7" fmla="*/ 2147483646 h 11"/>
                  <a:gd name="T8" fmla="*/ 2147483646 w 62"/>
                  <a:gd name="T9" fmla="*/ 21474836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1">
                    <a:moveTo>
                      <a:pt x="61" y="10"/>
                    </a:moveTo>
                    <a:cubicBezTo>
                      <a:pt x="41" y="5"/>
                      <a:pt x="2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5"/>
                      <a:pt x="41" y="9"/>
                      <a:pt x="61" y="11"/>
                    </a:cubicBezTo>
                    <a:cubicBezTo>
                      <a:pt x="62" y="11"/>
                      <a:pt x="62" y="10"/>
                      <a:pt x="6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任意多边形 107"/>
              <p:cNvSpPr>
                <a:spLocks/>
              </p:cNvSpPr>
              <p:nvPr/>
            </p:nvSpPr>
            <p:spPr bwMode="auto">
              <a:xfrm>
                <a:off x="5924550" y="3357563"/>
                <a:ext cx="1516063" cy="271463"/>
              </a:xfrm>
              <a:custGeom>
                <a:avLst/>
                <a:gdLst>
                  <a:gd name="T0" fmla="*/ 2147483646 w 106"/>
                  <a:gd name="T1" fmla="*/ 0 h 19"/>
                  <a:gd name="T2" fmla="*/ 0 w 106"/>
                  <a:gd name="T3" fmla="*/ 2147483646 h 19"/>
                  <a:gd name="T4" fmla="*/ 0 w 106"/>
                  <a:gd name="T5" fmla="*/ 2147483646 h 19"/>
                  <a:gd name="T6" fmla="*/ 2147483646 w 106"/>
                  <a:gd name="T7" fmla="*/ 2147483646 h 19"/>
                  <a:gd name="T8" fmla="*/ 2147483646 w 106"/>
                  <a:gd name="T9" fmla="*/ 2147483646 h 19"/>
                  <a:gd name="T10" fmla="*/ 2147483646 w 10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9">
                    <a:moveTo>
                      <a:pt x="105" y="0"/>
                    </a:moveTo>
                    <a:cubicBezTo>
                      <a:pt x="70" y="7"/>
                      <a:pt x="36" y="18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6" y="19"/>
                      <a:pt x="33" y="17"/>
                      <a:pt x="50" y="14"/>
                    </a:cubicBezTo>
                    <a:cubicBezTo>
                      <a:pt x="68" y="10"/>
                      <a:pt x="87" y="6"/>
                      <a:pt x="105" y="1"/>
                    </a:cubicBezTo>
                    <a:cubicBezTo>
                      <a:pt x="106" y="1"/>
                      <a:pt x="105" y="0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65D0A0F-42CE-4BA9-B65D-10C5ADCE5946}"/>
                </a:ext>
              </a:extLst>
            </p:cNvPr>
            <p:cNvSpPr/>
            <p:nvPr/>
          </p:nvSpPr>
          <p:spPr>
            <a:xfrm>
              <a:off x="620664" y="4417341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D5EF491D-7928-42CB-8ABF-7463153365F9}"/>
                </a:ext>
              </a:extLst>
            </p:cNvPr>
            <p:cNvSpPr/>
            <p:nvPr/>
          </p:nvSpPr>
          <p:spPr>
            <a:xfrm>
              <a:off x="3096936" y="4417341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14AE136-09A5-4862-86D6-37920FED9E8B}"/>
                </a:ext>
              </a:extLst>
            </p:cNvPr>
            <p:cNvSpPr/>
            <p:nvPr/>
          </p:nvSpPr>
          <p:spPr>
            <a:xfrm>
              <a:off x="5573209" y="4417341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" name="文本框 170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437309" y="5398951"/>
              <a:ext cx="1331116" cy="290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indent="0"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Perimeter</a:t>
              </a: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5EF491D-7928-42CB-8ABF-7463153365F9}"/>
                </a:ext>
              </a:extLst>
            </p:cNvPr>
            <p:cNvSpPr/>
            <p:nvPr/>
          </p:nvSpPr>
          <p:spPr>
            <a:xfrm>
              <a:off x="8076540" y="4365841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E14AE136-09A5-4862-86D6-37920FED9E8B}"/>
                </a:ext>
              </a:extLst>
            </p:cNvPr>
            <p:cNvSpPr/>
            <p:nvPr/>
          </p:nvSpPr>
          <p:spPr>
            <a:xfrm>
              <a:off x="9570087" y="2883343"/>
              <a:ext cx="964406" cy="964406"/>
            </a:xfrm>
            <a:prstGeom prst="ellipse">
              <a:avLst/>
            </a:prstGeom>
            <a:solidFill>
              <a:srgbClr val="228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zh-CN" altLang="en-US" kern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3" name="文本框 174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2804477" y="5392988"/>
              <a:ext cx="155765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lnSpc>
                  <a:spcPct val="114000"/>
                </a:lnSpc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People counting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" name="文本框 175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5384125" y="5402912"/>
              <a:ext cx="1331116" cy="290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Heat map</a:t>
              </a:r>
            </a:p>
          </p:txBody>
        </p:sp>
        <p:sp>
          <p:nvSpPr>
            <p:cNvPr id="85" name="文本框 176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7850863" y="5402912"/>
              <a:ext cx="1415760" cy="290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Falling detection</a:t>
              </a:r>
            </a:p>
          </p:txBody>
        </p:sp>
        <p:sp>
          <p:nvSpPr>
            <p:cNvPr id="86" name="文本框 177">
              <a:extLst>
                <a:ext uri="{FF2B5EF4-FFF2-40B4-BE49-F238E27FC236}">
                  <a16:creationId xmlns:a16="http://schemas.microsoft.com/office/drawing/2014/main" id="{52130E68-B96B-4EF1-8A47-757D1A2F4CCD}"/>
                </a:ext>
              </a:extLst>
            </p:cNvPr>
            <p:cNvSpPr txBox="1"/>
            <p:nvPr/>
          </p:nvSpPr>
          <p:spPr>
            <a:xfrm>
              <a:off x="9335757" y="3910489"/>
              <a:ext cx="1487182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Long stay detection</a:t>
              </a:r>
            </a:p>
          </p:txBody>
        </p:sp>
        <p:sp>
          <p:nvSpPr>
            <p:cNvPr id="87" name="平行四边形 86"/>
            <p:cNvSpPr/>
            <p:nvPr/>
          </p:nvSpPr>
          <p:spPr>
            <a:xfrm>
              <a:off x="910450" y="4760466"/>
              <a:ext cx="543256" cy="400044"/>
            </a:xfrm>
            <a:prstGeom prst="parallelogram">
              <a:avLst>
                <a:gd name="adj" fmla="val 35888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8" name="stick-man-walking_82984"/>
            <p:cNvSpPr>
              <a:spLocks noChangeAspect="1"/>
            </p:cNvSpPr>
            <p:nvPr/>
          </p:nvSpPr>
          <p:spPr bwMode="auto">
            <a:xfrm>
              <a:off x="745047" y="4644912"/>
              <a:ext cx="218254" cy="418613"/>
            </a:xfrm>
            <a:custGeom>
              <a:avLst/>
              <a:gdLst>
                <a:gd name="T0" fmla="*/ 1693 w 2325"/>
                <a:gd name="T1" fmla="*/ 500 h 4466"/>
                <a:gd name="T2" fmla="*/ 692 w 2325"/>
                <a:gd name="T3" fmla="*/ 500 h 4466"/>
                <a:gd name="T4" fmla="*/ 1192 w 2325"/>
                <a:gd name="T5" fmla="*/ 240 h 4466"/>
                <a:gd name="T6" fmla="*/ 1192 w 2325"/>
                <a:gd name="T7" fmla="*/ 761 h 4466"/>
                <a:gd name="T8" fmla="*/ 1192 w 2325"/>
                <a:gd name="T9" fmla="*/ 240 h 4466"/>
                <a:gd name="T10" fmla="*/ 1850 w 2325"/>
                <a:gd name="T11" fmla="*/ 4466 h 4466"/>
                <a:gd name="T12" fmla="*/ 1526 w 2325"/>
                <a:gd name="T13" fmla="*/ 4466 h 4466"/>
                <a:gd name="T14" fmla="*/ 1513 w 2325"/>
                <a:gd name="T15" fmla="*/ 4465 h 4466"/>
                <a:gd name="T16" fmla="*/ 1499 w 2325"/>
                <a:gd name="T17" fmla="*/ 4463 h 4466"/>
                <a:gd name="T18" fmla="*/ 1487 w 2325"/>
                <a:gd name="T19" fmla="*/ 4459 h 4466"/>
                <a:gd name="T20" fmla="*/ 1476 w 2325"/>
                <a:gd name="T21" fmla="*/ 4455 h 4466"/>
                <a:gd name="T22" fmla="*/ 1466 w 2325"/>
                <a:gd name="T23" fmla="*/ 4450 h 4466"/>
                <a:gd name="T24" fmla="*/ 1457 w 2325"/>
                <a:gd name="T25" fmla="*/ 4444 h 4466"/>
                <a:gd name="T26" fmla="*/ 1448 w 2325"/>
                <a:gd name="T27" fmla="*/ 4437 h 4466"/>
                <a:gd name="T28" fmla="*/ 1440 w 2325"/>
                <a:gd name="T29" fmla="*/ 4430 h 4466"/>
                <a:gd name="T30" fmla="*/ 1433 w 2325"/>
                <a:gd name="T31" fmla="*/ 4421 h 4466"/>
                <a:gd name="T32" fmla="*/ 1426 w 2325"/>
                <a:gd name="T33" fmla="*/ 4412 h 4466"/>
                <a:gd name="T34" fmla="*/ 1417 w 2325"/>
                <a:gd name="T35" fmla="*/ 4397 h 4466"/>
                <a:gd name="T36" fmla="*/ 1413 w 2325"/>
                <a:gd name="T37" fmla="*/ 4385 h 4466"/>
                <a:gd name="T38" fmla="*/ 1409 w 2325"/>
                <a:gd name="T39" fmla="*/ 4374 h 4466"/>
                <a:gd name="T40" fmla="*/ 1407 w 2325"/>
                <a:gd name="T41" fmla="*/ 4364 h 4466"/>
                <a:gd name="T42" fmla="*/ 1407 w 2325"/>
                <a:gd name="T43" fmla="*/ 4359 h 4466"/>
                <a:gd name="T44" fmla="*/ 1108 w 2325"/>
                <a:gd name="T45" fmla="*/ 2006 h 4466"/>
                <a:gd name="T46" fmla="*/ 1346 w 2325"/>
                <a:gd name="T47" fmla="*/ 1976 h 4466"/>
                <a:gd name="T48" fmla="*/ 1850 w 2325"/>
                <a:gd name="T49" fmla="*/ 4226 h 4466"/>
                <a:gd name="T50" fmla="*/ 2234 w 2325"/>
                <a:gd name="T51" fmla="*/ 2977 h 4466"/>
                <a:gd name="T52" fmla="*/ 2078 w 2325"/>
                <a:gd name="T53" fmla="*/ 2910 h 4466"/>
                <a:gd name="T54" fmla="*/ 1290 w 2325"/>
                <a:gd name="T55" fmla="*/ 1467 h 4466"/>
                <a:gd name="T56" fmla="*/ 262 w 2325"/>
                <a:gd name="T57" fmla="*/ 1984 h 4466"/>
                <a:gd name="T58" fmla="*/ 502 w 2325"/>
                <a:gd name="T59" fmla="*/ 2625 h 4466"/>
                <a:gd name="T60" fmla="*/ 278 w 2325"/>
                <a:gd name="T61" fmla="*/ 2711 h 4466"/>
                <a:gd name="T62" fmla="*/ 21 w 2325"/>
                <a:gd name="T63" fmla="*/ 1921 h 4466"/>
                <a:gd name="T64" fmla="*/ 728 w 2325"/>
                <a:gd name="T65" fmla="*/ 1233 h 4466"/>
                <a:gd name="T66" fmla="*/ 1922 w 2325"/>
                <a:gd name="T67" fmla="*/ 1879 h 4466"/>
                <a:gd name="T68" fmla="*/ 2234 w 2325"/>
                <a:gd name="T69" fmla="*/ 2977 h 4466"/>
                <a:gd name="T70" fmla="*/ 702 w 2325"/>
                <a:gd name="T71" fmla="*/ 4226 h 4466"/>
                <a:gd name="T72" fmla="*/ 979 w 2325"/>
                <a:gd name="T73" fmla="*/ 4346 h 4466"/>
                <a:gd name="T74" fmla="*/ 535 w 2325"/>
                <a:gd name="T75" fmla="*/ 4466 h 4466"/>
                <a:gd name="T76" fmla="*/ 523 w 2325"/>
                <a:gd name="T77" fmla="*/ 4465 h 4466"/>
                <a:gd name="T78" fmla="*/ 512 w 2325"/>
                <a:gd name="T79" fmla="*/ 4464 h 4466"/>
                <a:gd name="T80" fmla="*/ 502 w 2325"/>
                <a:gd name="T81" fmla="*/ 4461 h 4466"/>
                <a:gd name="T82" fmla="*/ 496 w 2325"/>
                <a:gd name="T83" fmla="*/ 4459 h 4466"/>
                <a:gd name="T84" fmla="*/ 486 w 2325"/>
                <a:gd name="T85" fmla="*/ 4456 h 4466"/>
                <a:gd name="T86" fmla="*/ 476 w 2325"/>
                <a:gd name="T87" fmla="*/ 4450 h 4466"/>
                <a:gd name="T88" fmla="*/ 466 w 2325"/>
                <a:gd name="T89" fmla="*/ 4444 h 4466"/>
                <a:gd name="T90" fmla="*/ 457 w 2325"/>
                <a:gd name="T91" fmla="*/ 4437 h 4466"/>
                <a:gd name="T92" fmla="*/ 449 w 2325"/>
                <a:gd name="T93" fmla="*/ 4429 h 4466"/>
                <a:gd name="T94" fmla="*/ 441 w 2325"/>
                <a:gd name="T95" fmla="*/ 4421 h 4466"/>
                <a:gd name="T96" fmla="*/ 434 w 2325"/>
                <a:gd name="T97" fmla="*/ 4411 h 4466"/>
                <a:gd name="T98" fmla="*/ 428 w 2325"/>
                <a:gd name="T99" fmla="*/ 4401 h 4466"/>
                <a:gd name="T100" fmla="*/ 423 w 2325"/>
                <a:gd name="T101" fmla="*/ 4390 h 4466"/>
                <a:gd name="T102" fmla="*/ 419 w 2325"/>
                <a:gd name="T103" fmla="*/ 4379 h 4466"/>
                <a:gd name="T104" fmla="*/ 417 w 2325"/>
                <a:gd name="T105" fmla="*/ 4368 h 4466"/>
                <a:gd name="T106" fmla="*/ 415 w 2325"/>
                <a:gd name="T107" fmla="*/ 4357 h 4466"/>
                <a:gd name="T108" fmla="*/ 415 w 2325"/>
                <a:gd name="T109" fmla="*/ 4346 h 4466"/>
                <a:gd name="T110" fmla="*/ 415 w 2325"/>
                <a:gd name="T111" fmla="*/ 4337 h 4466"/>
                <a:gd name="T112" fmla="*/ 416 w 2325"/>
                <a:gd name="T113" fmla="*/ 4327 h 4466"/>
                <a:gd name="T114" fmla="*/ 418 w 2325"/>
                <a:gd name="T115" fmla="*/ 4316 h 4466"/>
                <a:gd name="T116" fmla="*/ 421 w 2325"/>
                <a:gd name="T117" fmla="*/ 4307 h 4466"/>
                <a:gd name="T118" fmla="*/ 1004 w 2325"/>
                <a:gd name="T119" fmla="*/ 2962 h 4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5" h="4466">
                  <a:moveTo>
                    <a:pt x="1192" y="1001"/>
                  </a:moveTo>
                  <a:cubicBezTo>
                    <a:pt x="1468" y="1001"/>
                    <a:pt x="1693" y="776"/>
                    <a:pt x="1693" y="500"/>
                  </a:cubicBezTo>
                  <a:cubicBezTo>
                    <a:pt x="1693" y="224"/>
                    <a:pt x="1468" y="0"/>
                    <a:pt x="1192" y="0"/>
                  </a:cubicBezTo>
                  <a:cubicBezTo>
                    <a:pt x="916" y="0"/>
                    <a:pt x="692" y="224"/>
                    <a:pt x="692" y="500"/>
                  </a:cubicBezTo>
                  <a:cubicBezTo>
                    <a:pt x="692" y="776"/>
                    <a:pt x="916" y="1001"/>
                    <a:pt x="1192" y="1001"/>
                  </a:cubicBezTo>
                  <a:close/>
                  <a:moveTo>
                    <a:pt x="1192" y="240"/>
                  </a:moveTo>
                  <a:cubicBezTo>
                    <a:pt x="1336" y="240"/>
                    <a:pt x="1453" y="357"/>
                    <a:pt x="1453" y="500"/>
                  </a:cubicBezTo>
                  <a:cubicBezTo>
                    <a:pt x="1453" y="644"/>
                    <a:pt x="1336" y="761"/>
                    <a:pt x="1192" y="761"/>
                  </a:cubicBezTo>
                  <a:cubicBezTo>
                    <a:pt x="1049" y="761"/>
                    <a:pt x="932" y="644"/>
                    <a:pt x="932" y="500"/>
                  </a:cubicBezTo>
                  <a:cubicBezTo>
                    <a:pt x="932" y="357"/>
                    <a:pt x="1049" y="240"/>
                    <a:pt x="1192" y="240"/>
                  </a:cubicBezTo>
                  <a:close/>
                  <a:moveTo>
                    <a:pt x="1970" y="4346"/>
                  </a:moveTo>
                  <a:cubicBezTo>
                    <a:pt x="1970" y="4412"/>
                    <a:pt x="1916" y="4466"/>
                    <a:pt x="1850" y="4466"/>
                  </a:cubicBezTo>
                  <a:lnTo>
                    <a:pt x="1526" y="4466"/>
                  </a:lnTo>
                  <a:cubicBezTo>
                    <a:pt x="1526" y="4466"/>
                    <a:pt x="1526" y="4466"/>
                    <a:pt x="1526" y="4466"/>
                  </a:cubicBezTo>
                  <a:cubicBezTo>
                    <a:pt x="1522" y="4466"/>
                    <a:pt x="1518" y="4466"/>
                    <a:pt x="1514" y="4465"/>
                  </a:cubicBezTo>
                  <a:cubicBezTo>
                    <a:pt x="1513" y="4465"/>
                    <a:pt x="1513" y="4465"/>
                    <a:pt x="1513" y="4465"/>
                  </a:cubicBezTo>
                  <a:cubicBezTo>
                    <a:pt x="1509" y="4465"/>
                    <a:pt x="1506" y="4464"/>
                    <a:pt x="1502" y="4463"/>
                  </a:cubicBezTo>
                  <a:cubicBezTo>
                    <a:pt x="1501" y="4463"/>
                    <a:pt x="1500" y="4463"/>
                    <a:pt x="1499" y="4463"/>
                  </a:cubicBezTo>
                  <a:cubicBezTo>
                    <a:pt x="1497" y="4462"/>
                    <a:pt x="1494" y="4462"/>
                    <a:pt x="1491" y="4461"/>
                  </a:cubicBezTo>
                  <a:cubicBezTo>
                    <a:pt x="1490" y="4460"/>
                    <a:pt x="1489" y="4460"/>
                    <a:pt x="1487" y="4459"/>
                  </a:cubicBezTo>
                  <a:cubicBezTo>
                    <a:pt x="1485" y="4459"/>
                    <a:pt x="1483" y="4458"/>
                    <a:pt x="1481" y="4457"/>
                  </a:cubicBezTo>
                  <a:cubicBezTo>
                    <a:pt x="1479" y="4456"/>
                    <a:pt x="1478" y="4456"/>
                    <a:pt x="1476" y="4455"/>
                  </a:cubicBezTo>
                  <a:cubicBezTo>
                    <a:pt x="1475" y="4454"/>
                    <a:pt x="1473" y="4453"/>
                    <a:pt x="1471" y="4452"/>
                  </a:cubicBezTo>
                  <a:cubicBezTo>
                    <a:pt x="1469" y="4452"/>
                    <a:pt x="1468" y="4451"/>
                    <a:pt x="1466" y="4450"/>
                  </a:cubicBezTo>
                  <a:cubicBezTo>
                    <a:pt x="1465" y="4449"/>
                    <a:pt x="1463" y="4448"/>
                    <a:pt x="1461" y="4447"/>
                  </a:cubicBezTo>
                  <a:cubicBezTo>
                    <a:pt x="1460" y="4446"/>
                    <a:pt x="1458" y="4445"/>
                    <a:pt x="1457" y="4444"/>
                  </a:cubicBezTo>
                  <a:cubicBezTo>
                    <a:pt x="1455" y="4443"/>
                    <a:pt x="1454" y="4442"/>
                    <a:pt x="1452" y="4440"/>
                  </a:cubicBezTo>
                  <a:cubicBezTo>
                    <a:pt x="1451" y="4439"/>
                    <a:pt x="1450" y="4438"/>
                    <a:pt x="1448" y="4437"/>
                  </a:cubicBezTo>
                  <a:cubicBezTo>
                    <a:pt x="1447" y="4436"/>
                    <a:pt x="1445" y="4434"/>
                    <a:pt x="1444" y="4433"/>
                  </a:cubicBezTo>
                  <a:cubicBezTo>
                    <a:pt x="1442" y="4432"/>
                    <a:pt x="1441" y="4431"/>
                    <a:pt x="1440" y="4430"/>
                  </a:cubicBezTo>
                  <a:cubicBezTo>
                    <a:pt x="1439" y="4428"/>
                    <a:pt x="1437" y="4426"/>
                    <a:pt x="1436" y="4425"/>
                  </a:cubicBezTo>
                  <a:cubicBezTo>
                    <a:pt x="1435" y="4424"/>
                    <a:pt x="1434" y="4423"/>
                    <a:pt x="1433" y="4421"/>
                  </a:cubicBezTo>
                  <a:cubicBezTo>
                    <a:pt x="1431" y="4420"/>
                    <a:pt x="1430" y="4418"/>
                    <a:pt x="1428" y="4416"/>
                  </a:cubicBezTo>
                  <a:cubicBezTo>
                    <a:pt x="1428" y="4415"/>
                    <a:pt x="1427" y="4414"/>
                    <a:pt x="1426" y="4412"/>
                  </a:cubicBezTo>
                  <a:cubicBezTo>
                    <a:pt x="1425" y="4410"/>
                    <a:pt x="1423" y="4408"/>
                    <a:pt x="1422" y="4406"/>
                  </a:cubicBezTo>
                  <a:cubicBezTo>
                    <a:pt x="1420" y="4403"/>
                    <a:pt x="1419" y="4400"/>
                    <a:pt x="1417" y="4397"/>
                  </a:cubicBezTo>
                  <a:cubicBezTo>
                    <a:pt x="1417" y="4395"/>
                    <a:pt x="1416" y="4394"/>
                    <a:pt x="1416" y="4393"/>
                  </a:cubicBezTo>
                  <a:cubicBezTo>
                    <a:pt x="1414" y="4391"/>
                    <a:pt x="1414" y="4388"/>
                    <a:pt x="1413" y="4385"/>
                  </a:cubicBezTo>
                  <a:cubicBezTo>
                    <a:pt x="1412" y="4384"/>
                    <a:pt x="1412" y="4384"/>
                    <a:pt x="1412" y="4383"/>
                  </a:cubicBezTo>
                  <a:cubicBezTo>
                    <a:pt x="1411" y="4380"/>
                    <a:pt x="1410" y="4377"/>
                    <a:pt x="1409" y="4374"/>
                  </a:cubicBezTo>
                  <a:cubicBezTo>
                    <a:pt x="1409" y="4374"/>
                    <a:pt x="1409" y="4373"/>
                    <a:pt x="1409" y="4372"/>
                  </a:cubicBezTo>
                  <a:cubicBezTo>
                    <a:pt x="1408" y="4369"/>
                    <a:pt x="1408" y="4366"/>
                    <a:pt x="1407" y="4364"/>
                  </a:cubicBezTo>
                  <a:cubicBezTo>
                    <a:pt x="1407" y="4363"/>
                    <a:pt x="1407" y="4362"/>
                    <a:pt x="1407" y="4361"/>
                  </a:cubicBezTo>
                  <a:lnTo>
                    <a:pt x="1407" y="4359"/>
                  </a:lnTo>
                  <a:cubicBezTo>
                    <a:pt x="1407" y="4358"/>
                    <a:pt x="1406" y="4358"/>
                    <a:pt x="1406" y="4358"/>
                  </a:cubicBezTo>
                  <a:lnTo>
                    <a:pt x="1108" y="2006"/>
                  </a:lnTo>
                  <a:cubicBezTo>
                    <a:pt x="1099" y="1940"/>
                    <a:pt x="1146" y="1880"/>
                    <a:pt x="1211" y="1872"/>
                  </a:cubicBezTo>
                  <a:cubicBezTo>
                    <a:pt x="1277" y="1863"/>
                    <a:pt x="1337" y="1910"/>
                    <a:pt x="1346" y="1976"/>
                  </a:cubicBezTo>
                  <a:lnTo>
                    <a:pt x="1632" y="4226"/>
                  </a:lnTo>
                  <a:lnTo>
                    <a:pt x="1850" y="4226"/>
                  </a:lnTo>
                  <a:cubicBezTo>
                    <a:pt x="1916" y="4226"/>
                    <a:pt x="1970" y="4280"/>
                    <a:pt x="1970" y="4346"/>
                  </a:cubicBezTo>
                  <a:close/>
                  <a:moveTo>
                    <a:pt x="2234" y="2977"/>
                  </a:moveTo>
                  <a:cubicBezTo>
                    <a:pt x="2219" y="2983"/>
                    <a:pt x="2204" y="2985"/>
                    <a:pt x="2189" y="2985"/>
                  </a:cubicBezTo>
                  <a:cubicBezTo>
                    <a:pt x="2141" y="2985"/>
                    <a:pt x="2096" y="2957"/>
                    <a:pt x="2078" y="2910"/>
                  </a:cubicBezTo>
                  <a:lnTo>
                    <a:pt x="1699" y="1969"/>
                  </a:lnTo>
                  <a:cubicBezTo>
                    <a:pt x="1584" y="1682"/>
                    <a:pt x="1475" y="1498"/>
                    <a:pt x="1290" y="1467"/>
                  </a:cubicBezTo>
                  <a:cubicBezTo>
                    <a:pt x="1231" y="1458"/>
                    <a:pt x="829" y="1459"/>
                    <a:pt x="772" y="1469"/>
                  </a:cubicBezTo>
                  <a:cubicBezTo>
                    <a:pt x="554" y="1510"/>
                    <a:pt x="400" y="1746"/>
                    <a:pt x="262" y="1984"/>
                  </a:cubicBezTo>
                  <a:lnTo>
                    <a:pt x="258" y="1992"/>
                  </a:lnTo>
                  <a:lnTo>
                    <a:pt x="502" y="2625"/>
                  </a:lnTo>
                  <a:cubicBezTo>
                    <a:pt x="526" y="2687"/>
                    <a:pt x="495" y="2756"/>
                    <a:pt x="434" y="2780"/>
                  </a:cubicBezTo>
                  <a:cubicBezTo>
                    <a:pt x="372" y="2804"/>
                    <a:pt x="302" y="2773"/>
                    <a:pt x="278" y="2711"/>
                  </a:cubicBezTo>
                  <a:lnTo>
                    <a:pt x="13" y="2024"/>
                  </a:lnTo>
                  <a:cubicBezTo>
                    <a:pt x="0" y="1990"/>
                    <a:pt x="3" y="1952"/>
                    <a:pt x="21" y="1921"/>
                  </a:cubicBezTo>
                  <a:lnTo>
                    <a:pt x="54" y="1864"/>
                  </a:lnTo>
                  <a:cubicBezTo>
                    <a:pt x="214" y="1590"/>
                    <a:pt x="410" y="1293"/>
                    <a:pt x="728" y="1233"/>
                  </a:cubicBezTo>
                  <a:cubicBezTo>
                    <a:pt x="814" y="1217"/>
                    <a:pt x="1253" y="1218"/>
                    <a:pt x="1329" y="1231"/>
                  </a:cubicBezTo>
                  <a:cubicBezTo>
                    <a:pt x="1657" y="1285"/>
                    <a:pt x="1807" y="1594"/>
                    <a:pt x="1922" y="1879"/>
                  </a:cubicBezTo>
                  <a:lnTo>
                    <a:pt x="2300" y="2821"/>
                  </a:lnTo>
                  <a:cubicBezTo>
                    <a:pt x="2325" y="2882"/>
                    <a:pt x="2295" y="2952"/>
                    <a:pt x="2234" y="2977"/>
                  </a:cubicBezTo>
                  <a:close/>
                  <a:moveTo>
                    <a:pt x="1079" y="3114"/>
                  </a:moveTo>
                  <a:lnTo>
                    <a:pt x="702" y="4226"/>
                  </a:lnTo>
                  <a:lnTo>
                    <a:pt x="859" y="4226"/>
                  </a:lnTo>
                  <a:cubicBezTo>
                    <a:pt x="925" y="4226"/>
                    <a:pt x="979" y="4279"/>
                    <a:pt x="979" y="4346"/>
                  </a:cubicBezTo>
                  <a:cubicBezTo>
                    <a:pt x="979" y="4412"/>
                    <a:pt x="925" y="4466"/>
                    <a:pt x="859" y="4466"/>
                  </a:cubicBezTo>
                  <a:lnTo>
                    <a:pt x="535" y="4466"/>
                  </a:lnTo>
                  <a:cubicBezTo>
                    <a:pt x="535" y="4466"/>
                    <a:pt x="535" y="4466"/>
                    <a:pt x="535" y="4466"/>
                  </a:cubicBezTo>
                  <a:cubicBezTo>
                    <a:pt x="531" y="4466"/>
                    <a:pt x="527" y="4466"/>
                    <a:pt x="523" y="4465"/>
                  </a:cubicBezTo>
                  <a:cubicBezTo>
                    <a:pt x="522" y="4465"/>
                    <a:pt x="522" y="4465"/>
                    <a:pt x="521" y="4465"/>
                  </a:cubicBezTo>
                  <a:cubicBezTo>
                    <a:pt x="518" y="4465"/>
                    <a:pt x="515" y="4464"/>
                    <a:pt x="512" y="4464"/>
                  </a:cubicBezTo>
                  <a:cubicBezTo>
                    <a:pt x="511" y="4463"/>
                    <a:pt x="510" y="4463"/>
                    <a:pt x="509" y="4463"/>
                  </a:cubicBezTo>
                  <a:cubicBezTo>
                    <a:pt x="506" y="4462"/>
                    <a:pt x="504" y="4462"/>
                    <a:pt x="502" y="4461"/>
                  </a:cubicBezTo>
                  <a:cubicBezTo>
                    <a:pt x="500" y="4461"/>
                    <a:pt x="499" y="4460"/>
                    <a:pt x="498" y="4460"/>
                  </a:cubicBezTo>
                  <a:cubicBezTo>
                    <a:pt x="497" y="4460"/>
                    <a:pt x="497" y="4460"/>
                    <a:pt x="496" y="4459"/>
                  </a:cubicBezTo>
                  <a:cubicBezTo>
                    <a:pt x="495" y="4459"/>
                    <a:pt x="494" y="4459"/>
                    <a:pt x="493" y="4458"/>
                  </a:cubicBezTo>
                  <a:cubicBezTo>
                    <a:pt x="490" y="4457"/>
                    <a:pt x="488" y="4456"/>
                    <a:pt x="486" y="4456"/>
                  </a:cubicBezTo>
                  <a:cubicBezTo>
                    <a:pt x="484" y="4455"/>
                    <a:pt x="483" y="4454"/>
                    <a:pt x="481" y="4453"/>
                  </a:cubicBezTo>
                  <a:cubicBezTo>
                    <a:pt x="479" y="4452"/>
                    <a:pt x="478" y="4451"/>
                    <a:pt x="476" y="4450"/>
                  </a:cubicBezTo>
                  <a:cubicBezTo>
                    <a:pt x="474" y="4449"/>
                    <a:pt x="472" y="4448"/>
                    <a:pt x="470" y="4447"/>
                  </a:cubicBezTo>
                  <a:cubicBezTo>
                    <a:pt x="469" y="4446"/>
                    <a:pt x="468" y="4445"/>
                    <a:pt x="466" y="4444"/>
                  </a:cubicBezTo>
                  <a:cubicBezTo>
                    <a:pt x="464" y="4443"/>
                    <a:pt x="462" y="4441"/>
                    <a:pt x="460" y="4440"/>
                  </a:cubicBezTo>
                  <a:cubicBezTo>
                    <a:pt x="459" y="4439"/>
                    <a:pt x="458" y="4438"/>
                    <a:pt x="457" y="4437"/>
                  </a:cubicBezTo>
                  <a:cubicBezTo>
                    <a:pt x="455" y="4436"/>
                    <a:pt x="453" y="4434"/>
                    <a:pt x="452" y="4432"/>
                  </a:cubicBezTo>
                  <a:cubicBezTo>
                    <a:pt x="451" y="4431"/>
                    <a:pt x="450" y="4430"/>
                    <a:pt x="449" y="4429"/>
                  </a:cubicBezTo>
                  <a:cubicBezTo>
                    <a:pt x="447" y="4428"/>
                    <a:pt x="445" y="4426"/>
                    <a:pt x="444" y="4424"/>
                  </a:cubicBezTo>
                  <a:cubicBezTo>
                    <a:pt x="443" y="4423"/>
                    <a:pt x="442" y="4422"/>
                    <a:pt x="441" y="4421"/>
                  </a:cubicBezTo>
                  <a:cubicBezTo>
                    <a:pt x="440" y="4419"/>
                    <a:pt x="438" y="4417"/>
                    <a:pt x="437" y="4415"/>
                  </a:cubicBezTo>
                  <a:cubicBezTo>
                    <a:pt x="436" y="4414"/>
                    <a:pt x="435" y="4412"/>
                    <a:pt x="434" y="4411"/>
                  </a:cubicBezTo>
                  <a:cubicBezTo>
                    <a:pt x="433" y="4409"/>
                    <a:pt x="432" y="4408"/>
                    <a:pt x="431" y="4406"/>
                  </a:cubicBezTo>
                  <a:cubicBezTo>
                    <a:pt x="430" y="4404"/>
                    <a:pt x="429" y="4403"/>
                    <a:pt x="428" y="4401"/>
                  </a:cubicBezTo>
                  <a:cubicBezTo>
                    <a:pt x="427" y="4399"/>
                    <a:pt x="426" y="4398"/>
                    <a:pt x="426" y="4396"/>
                  </a:cubicBezTo>
                  <a:cubicBezTo>
                    <a:pt x="425" y="4394"/>
                    <a:pt x="424" y="4392"/>
                    <a:pt x="423" y="4390"/>
                  </a:cubicBezTo>
                  <a:cubicBezTo>
                    <a:pt x="423" y="4389"/>
                    <a:pt x="422" y="4387"/>
                    <a:pt x="421" y="4385"/>
                  </a:cubicBezTo>
                  <a:cubicBezTo>
                    <a:pt x="421" y="4383"/>
                    <a:pt x="420" y="4381"/>
                    <a:pt x="419" y="4379"/>
                  </a:cubicBezTo>
                  <a:cubicBezTo>
                    <a:pt x="419" y="4377"/>
                    <a:pt x="418" y="4376"/>
                    <a:pt x="418" y="4374"/>
                  </a:cubicBezTo>
                  <a:cubicBezTo>
                    <a:pt x="418" y="4372"/>
                    <a:pt x="417" y="4370"/>
                    <a:pt x="417" y="4368"/>
                  </a:cubicBezTo>
                  <a:cubicBezTo>
                    <a:pt x="416" y="4366"/>
                    <a:pt x="416" y="4364"/>
                    <a:pt x="416" y="4361"/>
                  </a:cubicBezTo>
                  <a:cubicBezTo>
                    <a:pt x="416" y="4360"/>
                    <a:pt x="415" y="4358"/>
                    <a:pt x="415" y="4357"/>
                  </a:cubicBezTo>
                  <a:cubicBezTo>
                    <a:pt x="415" y="4354"/>
                    <a:pt x="415" y="4351"/>
                    <a:pt x="415" y="4349"/>
                  </a:cubicBezTo>
                  <a:cubicBezTo>
                    <a:pt x="415" y="4348"/>
                    <a:pt x="415" y="4347"/>
                    <a:pt x="415" y="4346"/>
                  </a:cubicBezTo>
                  <a:cubicBezTo>
                    <a:pt x="415" y="4345"/>
                    <a:pt x="415" y="4345"/>
                    <a:pt x="415" y="4345"/>
                  </a:cubicBezTo>
                  <a:cubicBezTo>
                    <a:pt x="415" y="4342"/>
                    <a:pt x="415" y="4340"/>
                    <a:pt x="415" y="4337"/>
                  </a:cubicBezTo>
                  <a:cubicBezTo>
                    <a:pt x="415" y="4335"/>
                    <a:pt x="415" y="4334"/>
                    <a:pt x="415" y="4332"/>
                  </a:cubicBezTo>
                  <a:cubicBezTo>
                    <a:pt x="416" y="4330"/>
                    <a:pt x="416" y="4329"/>
                    <a:pt x="416" y="4327"/>
                  </a:cubicBezTo>
                  <a:cubicBezTo>
                    <a:pt x="417" y="4324"/>
                    <a:pt x="417" y="4322"/>
                    <a:pt x="417" y="4320"/>
                  </a:cubicBezTo>
                  <a:cubicBezTo>
                    <a:pt x="418" y="4319"/>
                    <a:pt x="418" y="4318"/>
                    <a:pt x="418" y="4316"/>
                  </a:cubicBezTo>
                  <a:cubicBezTo>
                    <a:pt x="419" y="4313"/>
                    <a:pt x="420" y="4311"/>
                    <a:pt x="421" y="4308"/>
                  </a:cubicBezTo>
                  <a:cubicBezTo>
                    <a:pt x="421" y="4308"/>
                    <a:pt x="421" y="4308"/>
                    <a:pt x="421" y="4307"/>
                  </a:cubicBezTo>
                  <a:lnTo>
                    <a:pt x="852" y="3037"/>
                  </a:lnTo>
                  <a:cubicBezTo>
                    <a:pt x="873" y="2974"/>
                    <a:pt x="941" y="2940"/>
                    <a:pt x="1004" y="2962"/>
                  </a:cubicBezTo>
                  <a:cubicBezTo>
                    <a:pt x="1067" y="2983"/>
                    <a:pt x="1100" y="3051"/>
                    <a:pt x="1079" y="3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0" y="3222568"/>
              <a:ext cx="489172" cy="489172"/>
            </a:xfrm>
            <a:prstGeom prst="rect">
              <a:avLst/>
            </a:prstGeom>
          </p:spPr>
        </p:pic>
        <p:sp>
          <p:nvSpPr>
            <p:cNvPr id="90" name="crowd-of-users_33887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3327180" y="4706880"/>
              <a:ext cx="503918" cy="385327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iconfont-1187-868386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5851152" y="4655916"/>
              <a:ext cx="451178" cy="384255"/>
            </a:xfrm>
            <a:custGeom>
              <a:avLst/>
              <a:gdLst>
                <a:gd name="T0" fmla="*/ 12330 w 12804"/>
                <a:gd name="T1" fmla="*/ 2371 h 10907"/>
                <a:gd name="T2" fmla="*/ 11382 w 12804"/>
                <a:gd name="T3" fmla="*/ 2371 h 10907"/>
                <a:gd name="T4" fmla="*/ 11382 w 12804"/>
                <a:gd name="T5" fmla="*/ 3319 h 10907"/>
                <a:gd name="T6" fmla="*/ 10907 w 12804"/>
                <a:gd name="T7" fmla="*/ 3793 h 10907"/>
                <a:gd name="T8" fmla="*/ 10433 w 12804"/>
                <a:gd name="T9" fmla="*/ 3319 h 10907"/>
                <a:gd name="T10" fmla="*/ 10433 w 12804"/>
                <a:gd name="T11" fmla="*/ 2371 h 10907"/>
                <a:gd name="T12" fmla="*/ 9485 w 12804"/>
                <a:gd name="T13" fmla="*/ 2371 h 10907"/>
                <a:gd name="T14" fmla="*/ 9010 w 12804"/>
                <a:gd name="T15" fmla="*/ 1897 h 10907"/>
                <a:gd name="T16" fmla="*/ 9485 w 12804"/>
                <a:gd name="T17" fmla="*/ 1422 h 10907"/>
                <a:gd name="T18" fmla="*/ 10433 w 12804"/>
                <a:gd name="T19" fmla="*/ 1422 h 10907"/>
                <a:gd name="T20" fmla="*/ 10433 w 12804"/>
                <a:gd name="T21" fmla="*/ 474 h 10907"/>
                <a:gd name="T22" fmla="*/ 10907 w 12804"/>
                <a:gd name="T23" fmla="*/ 0 h 10907"/>
                <a:gd name="T24" fmla="*/ 11382 w 12804"/>
                <a:gd name="T25" fmla="*/ 474 h 10907"/>
                <a:gd name="T26" fmla="*/ 11382 w 12804"/>
                <a:gd name="T27" fmla="*/ 1422 h 10907"/>
                <a:gd name="T28" fmla="*/ 12330 w 12804"/>
                <a:gd name="T29" fmla="*/ 1422 h 10907"/>
                <a:gd name="T30" fmla="*/ 12804 w 12804"/>
                <a:gd name="T31" fmla="*/ 1897 h 10907"/>
                <a:gd name="T32" fmla="*/ 12330 w 12804"/>
                <a:gd name="T33" fmla="*/ 2371 h 10907"/>
                <a:gd name="T34" fmla="*/ 9485 w 12804"/>
                <a:gd name="T35" fmla="*/ 4031 h 10907"/>
                <a:gd name="T36" fmla="*/ 8773 w 12804"/>
                <a:gd name="T37" fmla="*/ 4742 h 10907"/>
                <a:gd name="T38" fmla="*/ 8062 w 12804"/>
                <a:gd name="T39" fmla="*/ 4031 h 10907"/>
                <a:gd name="T40" fmla="*/ 8773 w 12804"/>
                <a:gd name="T41" fmla="*/ 3319 h 10907"/>
                <a:gd name="T42" fmla="*/ 9485 w 12804"/>
                <a:gd name="T43" fmla="*/ 4031 h 10907"/>
                <a:gd name="T44" fmla="*/ 7588 w 12804"/>
                <a:gd name="T45" fmla="*/ 2371 h 10907"/>
                <a:gd name="T46" fmla="*/ 948 w 12804"/>
                <a:gd name="T47" fmla="*/ 2371 h 10907"/>
                <a:gd name="T48" fmla="*/ 948 w 12804"/>
                <a:gd name="T49" fmla="*/ 8980 h 10907"/>
                <a:gd name="T50" fmla="*/ 3764 w 12804"/>
                <a:gd name="T51" fmla="*/ 4327 h 10907"/>
                <a:gd name="T52" fmla="*/ 6868 w 12804"/>
                <a:gd name="T53" fmla="*/ 9010 h 10907"/>
                <a:gd name="T54" fmla="*/ 8454 w 12804"/>
                <a:gd name="T55" fmla="*/ 6639 h 10907"/>
                <a:gd name="T56" fmla="*/ 9959 w 12804"/>
                <a:gd name="T57" fmla="*/ 8980 h 10907"/>
                <a:gd name="T58" fmla="*/ 10433 w 12804"/>
                <a:gd name="T59" fmla="*/ 8980 h 10907"/>
                <a:gd name="T60" fmla="*/ 10433 w 12804"/>
                <a:gd name="T61" fmla="*/ 6165 h 10907"/>
                <a:gd name="T62" fmla="*/ 10907 w 12804"/>
                <a:gd name="T63" fmla="*/ 5690 h 10907"/>
                <a:gd name="T64" fmla="*/ 11382 w 12804"/>
                <a:gd name="T65" fmla="*/ 6165 h 10907"/>
                <a:gd name="T66" fmla="*/ 11382 w 12804"/>
                <a:gd name="T67" fmla="*/ 9959 h 10907"/>
                <a:gd name="T68" fmla="*/ 10433 w 12804"/>
                <a:gd name="T69" fmla="*/ 10907 h 10907"/>
                <a:gd name="T70" fmla="*/ 948 w 12804"/>
                <a:gd name="T71" fmla="*/ 10907 h 10907"/>
                <a:gd name="T72" fmla="*/ 0 w 12804"/>
                <a:gd name="T73" fmla="*/ 9959 h 10907"/>
                <a:gd name="T74" fmla="*/ 0 w 12804"/>
                <a:gd name="T75" fmla="*/ 2371 h 10907"/>
                <a:gd name="T76" fmla="*/ 948 w 12804"/>
                <a:gd name="T77" fmla="*/ 1422 h 10907"/>
                <a:gd name="T78" fmla="*/ 7588 w 12804"/>
                <a:gd name="T79" fmla="*/ 1422 h 10907"/>
                <a:gd name="T80" fmla="*/ 8062 w 12804"/>
                <a:gd name="T81" fmla="*/ 1897 h 10907"/>
                <a:gd name="T82" fmla="*/ 7588 w 12804"/>
                <a:gd name="T83" fmla="*/ 2371 h 10907"/>
                <a:gd name="T84" fmla="*/ 7588 w 12804"/>
                <a:gd name="T85" fmla="*/ 2371 h 1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4" h="10907">
                  <a:moveTo>
                    <a:pt x="12330" y="2371"/>
                  </a:moveTo>
                  <a:lnTo>
                    <a:pt x="11382" y="2371"/>
                  </a:lnTo>
                  <a:lnTo>
                    <a:pt x="11382" y="3319"/>
                  </a:lnTo>
                  <a:cubicBezTo>
                    <a:pt x="11382" y="3581"/>
                    <a:pt x="11169" y="3793"/>
                    <a:pt x="10907" y="3793"/>
                  </a:cubicBezTo>
                  <a:cubicBezTo>
                    <a:pt x="10646" y="3793"/>
                    <a:pt x="10433" y="3581"/>
                    <a:pt x="10433" y="3319"/>
                  </a:cubicBezTo>
                  <a:lnTo>
                    <a:pt x="10433" y="2371"/>
                  </a:lnTo>
                  <a:lnTo>
                    <a:pt x="9485" y="2371"/>
                  </a:lnTo>
                  <a:cubicBezTo>
                    <a:pt x="9223" y="2371"/>
                    <a:pt x="9010" y="2158"/>
                    <a:pt x="9010" y="1897"/>
                  </a:cubicBezTo>
                  <a:cubicBezTo>
                    <a:pt x="9010" y="1635"/>
                    <a:pt x="9223" y="1422"/>
                    <a:pt x="9485" y="1422"/>
                  </a:cubicBezTo>
                  <a:lnTo>
                    <a:pt x="10433" y="1422"/>
                  </a:lnTo>
                  <a:lnTo>
                    <a:pt x="10433" y="474"/>
                  </a:lnTo>
                  <a:cubicBezTo>
                    <a:pt x="10433" y="212"/>
                    <a:pt x="10646" y="0"/>
                    <a:pt x="10907" y="0"/>
                  </a:cubicBezTo>
                  <a:cubicBezTo>
                    <a:pt x="11169" y="0"/>
                    <a:pt x="11382" y="212"/>
                    <a:pt x="11382" y="474"/>
                  </a:cubicBezTo>
                  <a:lnTo>
                    <a:pt x="11382" y="1422"/>
                  </a:lnTo>
                  <a:lnTo>
                    <a:pt x="12330" y="1422"/>
                  </a:lnTo>
                  <a:cubicBezTo>
                    <a:pt x="12592" y="1422"/>
                    <a:pt x="12804" y="1635"/>
                    <a:pt x="12804" y="1897"/>
                  </a:cubicBezTo>
                  <a:cubicBezTo>
                    <a:pt x="12804" y="2158"/>
                    <a:pt x="12592" y="2371"/>
                    <a:pt x="12330" y="2371"/>
                  </a:cubicBezTo>
                  <a:close/>
                  <a:moveTo>
                    <a:pt x="9485" y="4031"/>
                  </a:moveTo>
                  <a:cubicBezTo>
                    <a:pt x="9485" y="4423"/>
                    <a:pt x="9166" y="4742"/>
                    <a:pt x="8773" y="4742"/>
                  </a:cubicBezTo>
                  <a:cubicBezTo>
                    <a:pt x="8381" y="4742"/>
                    <a:pt x="8062" y="4423"/>
                    <a:pt x="8062" y="4031"/>
                  </a:cubicBezTo>
                  <a:cubicBezTo>
                    <a:pt x="8062" y="3638"/>
                    <a:pt x="8381" y="3319"/>
                    <a:pt x="8773" y="3319"/>
                  </a:cubicBezTo>
                  <a:cubicBezTo>
                    <a:pt x="9166" y="3319"/>
                    <a:pt x="9485" y="3638"/>
                    <a:pt x="9485" y="4031"/>
                  </a:cubicBezTo>
                  <a:close/>
                  <a:moveTo>
                    <a:pt x="7588" y="2371"/>
                  </a:moveTo>
                  <a:lnTo>
                    <a:pt x="948" y="2371"/>
                  </a:lnTo>
                  <a:lnTo>
                    <a:pt x="948" y="8980"/>
                  </a:lnTo>
                  <a:cubicBezTo>
                    <a:pt x="949" y="8977"/>
                    <a:pt x="1987" y="4327"/>
                    <a:pt x="3764" y="4327"/>
                  </a:cubicBezTo>
                  <a:cubicBezTo>
                    <a:pt x="4935" y="4327"/>
                    <a:pt x="6126" y="7923"/>
                    <a:pt x="6868" y="9010"/>
                  </a:cubicBezTo>
                  <a:cubicBezTo>
                    <a:pt x="6868" y="9010"/>
                    <a:pt x="7450" y="6654"/>
                    <a:pt x="8454" y="6639"/>
                  </a:cubicBezTo>
                  <a:cubicBezTo>
                    <a:pt x="9447" y="6624"/>
                    <a:pt x="9959" y="8980"/>
                    <a:pt x="9959" y="8980"/>
                  </a:cubicBezTo>
                  <a:lnTo>
                    <a:pt x="10433" y="8980"/>
                  </a:lnTo>
                  <a:lnTo>
                    <a:pt x="10433" y="6165"/>
                  </a:lnTo>
                  <a:cubicBezTo>
                    <a:pt x="10433" y="5903"/>
                    <a:pt x="10646" y="5690"/>
                    <a:pt x="10907" y="5690"/>
                  </a:cubicBezTo>
                  <a:cubicBezTo>
                    <a:pt x="11169" y="5690"/>
                    <a:pt x="11382" y="5903"/>
                    <a:pt x="11382" y="6165"/>
                  </a:cubicBezTo>
                  <a:lnTo>
                    <a:pt x="11382" y="9959"/>
                  </a:lnTo>
                  <a:cubicBezTo>
                    <a:pt x="11382" y="10483"/>
                    <a:pt x="10957" y="10907"/>
                    <a:pt x="10433" y="10907"/>
                  </a:cubicBezTo>
                  <a:lnTo>
                    <a:pt x="948" y="10907"/>
                  </a:lnTo>
                  <a:cubicBezTo>
                    <a:pt x="424" y="10907"/>
                    <a:pt x="0" y="10483"/>
                    <a:pt x="0" y="9959"/>
                  </a:cubicBezTo>
                  <a:lnTo>
                    <a:pt x="0" y="2371"/>
                  </a:lnTo>
                  <a:cubicBezTo>
                    <a:pt x="0" y="1847"/>
                    <a:pt x="424" y="1422"/>
                    <a:pt x="948" y="1422"/>
                  </a:cubicBezTo>
                  <a:lnTo>
                    <a:pt x="7588" y="1422"/>
                  </a:lnTo>
                  <a:cubicBezTo>
                    <a:pt x="7850" y="1422"/>
                    <a:pt x="8062" y="1635"/>
                    <a:pt x="8062" y="1897"/>
                  </a:cubicBezTo>
                  <a:cubicBezTo>
                    <a:pt x="8062" y="2158"/>
                    <a:pt x="7850" y="2371"/>
                    <a:pt x="7588" y="2371"/>
                  </a:cubicBezTo>
                  <a:close/>
                  <a:moveTo>
                    <a:pt x="7588" y="237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accident_13017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8339800" y="4575269"/>
              <a:ext cx="437885" cy="507973"/>
            </a:xfrm>
            <a:custGeom>
              <a:avLst/>
              <a:gdLst>
                <a:gd name="connsiteX0" fmla="*/ 196899 w 524391"/>
                <a:gd name="connsiteY0" fmla="*/ 478786 h 608325"/>
                <a:gd name="connsiteX1" fmla="*/ 258820 w 524391"/>
                <a:gd name="connsiteY1" fmla="*/ 527142 h 608325"/>
                <a:gd name="connsiteX2" fmla="*/ 304336 w 524391"/>
                <a:gd name="connsiteY2" fmla="*/ 480684 h 608325"/>
                <a:gd name="connsiteX3" fmla="*/ 349752 w 524391"/>
                <a:gd name="connsiteY3" fmla="*/ 518050 h 608325"/>
                <a:gd name="connsiteX4" fmla="*/ 348452 w 524391"/>
                <a:gd name="connsiteY4" fmla="*/ 533536 h 608325"/>
                <a:gd name="connsiteX5" fmla="*/ 395768 w 524391"/>
                <a:gd name="connsiteY5" fmla="*/ 550020 h 608325"/>
                <a:gd name="connsiteX6" fmla="*/ 340749 w 524391"/>
                <a:gd name="connsiteY6" fmla="*/ 584589 h 608325"/>
                <a:gd name="connsiteX7" fmla="*/ 293132 w 524391"/>
                <a:gd name="connsiteY7" fmla="*/ 583190 h 608325"/>
                <a:gd name="connsiteX8" fmla="*/ 223708 w 524391"/>
                <a:gd name="connsiteY8" fmla="*/ 604270 h 608325"/>
                <a:gd name="connsiteX9" fmla="*/ 81758 w 524391"/>
                <a:gd name="connsiteY9" fmla="*/ 576996 h 608325"/>
                <a:gd name="connsiteX10" fmla="*/ 79857 w 524391"/>
                <a:gd name="connsiteY10" fmla="*/ 577295 h 608325"/>
                <a:gd name="connsiteX11" fmla="*/ 429 w 524391"/>
                <a:gd name="connsiteY11" fmla="*/ 543027 h 608325"/>
                <a:gd name="connsiteX12" fmla="*/ 64152 w 524391"/>
                <a:gd name="connsiteY12" fmla="*/ 484681 h 608325"/>
                <a:gd name="connsiteX13" fmla="*/ 132176 w 524391"/>
                <a:gd name="connsiteY13" fmla="*/ 499267 h 608325"/>
                <a:gd name="connsiteX14" fmla="*/ 196899 w 524391"/>
                <a:gd name="connsiteY14" fmla="*/ 478786 h 608325"/>
                <a:gd name="connsiteX15" fmla="*/ 147883 w 524391"/>
                <a:gd name="connsiteY15" fmla="*/ 335468 h 608325"/>
                <a:gd name="connsiteX16" fmla="*/ 182502 w 524391"/>
                <a:gd name="connsiteY16" fmla="*/ 383114 h 608325"/>
                <a:gd name="connsiteX17" fmla="*/ 185504 w 524391"/>
                <a:gd name="connsiteY17" fmla="*/ 402492 h 608325"/>
                <a:gd name="connsiteX18" fmla="*/ 82047 w 524391"/>
                <a:gd name="connsiteY18" fmla="*/ 450836 h 608325"/>
                <a:gd name="connsiteX19" fmla="*/ 42225 w 524391"/>
                <a:gd name="connsiteY19" fmla="*/ 436253 h 608325"/>
                <a:gd name="connsiteX20" fmla="*/ 56933 w 524391"/>
                <a:gd name="connsiteY20" fmla="*/ 396399 h 608325"/>
                <a:gd name="connsiteX21" fmla="*/ 142280 w 524391"/>
                <a:gd name="connsiteY21" fmla="*/ 357044 h 608325"/>
                <a:gd name="connsiteX22" fmla="*/ 503732 w 524391"/>
                <a:gd name="connsiteY22" fmla="*/ 67409 h 608325"/>
                <a:gd name="connsiteX23" fmla="*/ 519864 w 524391"/>
                <a:gd name="connsiteY23" fmla="*/ 77735 h 608325"/>
                <a:gd name="connsiteX24" fmla="*/ 513762 w 524391"/>
                <a:gd name="connsiteY24" fmla="*/ 112499 h 608325"/>
                <a:gd name="connsiteX25" fmla="*/ 417516 w 524391"/>
                <a:gd name="connsiteY25" fmla="*/ 179728 h 608325"/>
                <a:gd name="connsiteX26" fmla="*/ 400408 w 524391"/>
                <a:gd name="connsiteY26" fmla="*/ 184123 h 608325"/>
                <a:gd name="connsiteX27" fmla="*/ 348283 w 524391"/>
                <a:gd name="connsiteY27" fmla="*/ 178429 h 608325"/>
                <a:gd name="connsiteX28" fmla="*/ 302862 w 524391"/>
                <a:gd name="connsiteY28" fmla="*/ 131479 h 608325"/>
                <a:gd name="connsiteX29" fmla="*/ 349584 w 524391"/>
                <a:gd name="connsiteY29" fmla="*/ 214292 h 608325"/>
                <a:gd name="connsiteX30" fmla="*/ 435925 w 524391"/>
                <a:gd name="connsiteY30" fmla="*/ 220585 h 608325"/>
                <a:gd name="connsiteX31" fmla="*/ 459036 w 524391"/>
                <a:gd name="connsiteY31" fmla="*/ 247357 h 608325"/>
                <a:gd name="connsiteX32" fmla="*/ 432223 w 524391"/>
                <a:gd name="connsiteY32" fmla="*/ 270432 h 608325"/>
                <a:gd name="connsiteX33" fmla="*/ 330575 w 524391"/>
                <a:gd name="connsiteY33" fmla="*/ 262940 h 608325"/>
                <a:gd name="connsiteX34" fmla="*/ 310565 w 524391"/>
                <a:gd name="connsiteY34" fmla="*/ 250254 h 608325"/>
                <a:gd name="connsiteX35" fmla="*/ 260942 w 524391"/>
                <a:gd name="connsiteY35" fmla="*/ 159449 h 608325"/>
                <a:gd name="connsiteX36" fmla="*/ 282852 w 524391"/>
                <a:gd name="connsiteY36" fmla="*/ 240064 h 608325"/>
                <a:gd name="connsiteX37" fmla="*/ 244534 w 524391"/>
                <a:gd name="connsiteY37" fmla="*/ 284617 h 608325"/>
                <a:gd name="connsiteX38" fmla="*/ 242233 w 524391"/>
                <a:gd name="connsiteY38" fmla="*/ 287215 h 608325"/>
                <a:gd name="connsiteX39" fmla="*/ 170699 w 524391"/>
                <a:gd name="connsiteY39" fmla="*/ 223881 h 608325"/>
                <a:gd name="connsiteX40" fmla="*/ 258341 w 524391"/>
                <a:gd name="connsiteY40" fmla="*/ 344454 h 608325"/>
                <a:gd name="connsiteX41" fmla="*/ 263743 w 524391"/>
                <a:gd name="connsiteY41" fmla="*/ 357640 h 608325"/>
                <a:gd name="connsiteX42" fmla="*/ 280451 w 524391"/>
                <a:gd name="connsiteY42" fmla="*/ 469323 h 608325"/>
                <a:gd name="connsiteX43" fmla="*/ 255239 w 524391"/>
                <a:gd name="connsiteY43" fmla="*/ 503387 h 608325"/>
                <a:gd name="connsiteX44" fmla="*/ 221123 w 524391"/>
                <a:gd name="connsiteY44" fmla="*/ 478213 h 608325"/>
                <a:gd name="connsiteX45" fmla="*/ 205415 w 524391"/>
                <a:gd name="connsiteY45" fmla="*/ 373723 h 608325"/>
                <a:gd name="connsiteX46" fmla="*/ 122076 w 524391"/>
                <a:gd name="connsiteY46" fmla="*/ 259144 h 608325"/>
                <a:gd name="connsiteX47" fmla="*/ 122876 w 524391"/>
                <a:gd name="connsiteY47" fmla="*/ 222882 h 608325"/>
                <a:gd name="connsiteX48" fmla="*/ 240932 w 524391"/>
                <a:gd name="connsiteY48" fmla="*/ 85927 h 608325"/>
                <a:gd name="connsiteX49" fmla="*/ 290256 w 524391"/>
                <a:gd name="connsiteY49" fmla="*/ 82231 h 608325"/>
                <a:gd name="connsiteX50" fmla="*/ 341980 w 524391"/>
                <a:gd name="connsiteY50" fmla="*/ 127483 h 608325"/>
                <a:gd name="connsiteX51" fmla="*/ 396506 w 524391"/>
                <a:gd name="connsiteY51" fmla="*/ 133477 h 608325"/>
                <a:gd name="connsiteX52" fmla="*/ 485048 w 524391"/>
                <a:gd name="connsiteY52" fmla="*/ 71542 h 608325"/>
                <a:gd name="connsiteX53" fmla="*/ 503732 w 524391"/>
                <a:gd name="connsiteY53" fmla="*/ 67409 h 608325"/>
                <a:gd name="connsiteX54" fmla="*/ 358129 w 524391"/>
                <a:gd name="connsiteY54" fmla="*/ 0 h 608325"/>
                <a:gd name="connsiteX55" fmla="*/ 409995 w 524391"/>
                <a:gd name="connsiteY55" fmla="*/ 51795 h 608325"/>
                <a:gd name="connsiteX56" fmla="*/ 358129 w 524391"/>
                <a:gd name="connsiteY56" fmla="*/ 103590 h 608325"/>
                <a:gd name="connsiteX57" fmla="*/ 306263 w 524391"/>
                <a:gd name="connsiteY57" fmla="*/ 51795 h 608325"/>
                <a:gd name="connsiteX58" fmla="*/ 358129 w 524391"/>
                <a:gd name="connsiteY58" fmla="*/ 0 h 60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24391" h="608325">
                  <a:moveTo>
                    <a:pt x="196899" y="478786"/>
                  </a:moveTo>
                  <a:cubicBezTo>
                    <a:pt x="202300" y="514553"/>
                    <a:pt x="231611" y="531138"/>
                    <a:pt x="258820" y="527142"/>
                  </a:cubicBezTo>
                  <a:cubicBezTo>
                    <a:pt x="283129" y="523445"/>
                    <a:pt x="301335" y="503963"/>
                    <a:pt x="304336" y="480684"/>
                  </a:cubicBezTo>
                  <a:cubicBezTo>
                    <a:pt x="329845" y="488078"/>
                    <a:pt x="346951" y="501066"/>
                    <a:pt x="349752" y="518050"/>
                  </a:cubicBezTo>
                  <a:cubicBezTo>
                    <a:pt x="350653" y="523145"/>
                    <a:pt x="350152" y="528340"/>
                    <a:pt x="348452" y="533536"/>
                  </a:cubicBezTo>
                  <a:cubicBezTo>
                    <a:pt x="373961" y="532237"/>
                    <a:pt x="393868" y="538631"/>
                    <a:pt x="395768" y="550020"/>
                  </a:cubicBezTo>
                  <a:cubicBezTo>
                    <a:pt x="398069" y="563608"/>
                    <a:pt x="373461" y="579094"/>
                    <a:pt x="340749" y="584589"/>
                  </a:cubicBezTo>
                  <a:cubicBezTo>
                    <a:pt x="322143" y="587686"/>
                    <a:pt x="304936" y="586886"/>
                    <a:pt x="293132" y="583190"/>
                  </a:cubicBezTo>
                  <a:cubicBezTo>
                    <a:pt x="273425" y="592481"/>
                    <a:pt x="249717" y="599874"/>
                    <a:pt x="223708" y="604270"/>
                  </a:cubicBezTo>
                  <a:cubicBezTo>
                    <a:pt x="158185" y="615260"/>
                    <a:pt x="99864" y="603171"/>
                    <a:pt x="81758" y="576996"/>
                  </a:cubicBezTo>
                  <a:cubicBezTo>
                    <a:pt x="81058" y="577095"/>
                    <a:pt x="80457" y="577195"/>
                    <a:pt x="79857" y="577295"/>
                  </a:cubicBezTo>
                  <a:cubicBezTo>
                    <a:pt x="40343" y="583989"/>
                    <a:pt x="4831" y="568603"/>
                    <a:pt x="429" y="543027"/>
                  </a:cubicBezTo>
                  <a:cubicBezTo>
                    <a:pt x="-3872" y="517451"/>
                    <a:pt x="24638" y="491375"/>
                    <a:pt x="64152" y="484681"/>
                  </a:cubicBezTo>
                  <a:cubicBezTo>
                    <a:pt x="92062" y="479985"/>
                    <a:pt x="117871" y="486279"/>
                    <a:pt x="132176" y="499267"/>
                  </a:cubicBezTo>
                  <a:cubicBezTo>
                    <a:pt x="150682" y="490475"/>
                    <a:pt x="172690" y="483282"/>
                    <a:pt x="196899" y="478786"/>
                  </a:cubicBezTo>
                  <a:close/>
                  <a:moveTo>
                    <a:pt x="147883" y="335468"/>
                  </a:moveTo>
                  <a:lnTo>
                    <a:pt x="182502" y="383114"/>
                  </a:lnTo>
                  <a:lnTo>
                    <a:pt x="185504" y="402492"/>
                  </a:lnTo>
                  <a:cubicBezTo>
                    <a:pt x="182002" y="405089"/>
                    <a:pt x="189406" y="401393"/>
                    <a:pt x="82047" y="450836"/>
                  </a:cubicBezTo>
                  <a:cubicBezTo>
                    <a:pt x="67038" y="457828"/>
                    <a:pt x="49129" y="451236"/>
                    <a:pt x="42225" y="436253"/>
                  </a:cubicBezTo>
                  <a:cubicBezTo>
                    <a:pt x="35221" y="421170"/>
                    <a:pt x="41825" y="403391"/>
                    <a:pt x="56933" y="396399"/>
                  </a:cubicBezTo>
                  <a:lnTo>
                    <a:pt x="142280" y="357044"/>
                  </a:lnTo>
                  <a:close/>
                  <a:moveTo>
                    <a:pt x="503732" y="67409"/>
                  </a:moveTo>
                  <a:cubicBezTo>
                    <a:pt x="510035" y="68520"/>
                    <a:pt x="515913" y="72041"/>
                    <a:pt x="519864" y="77735"/>
                  </a:cubicBezTo>
                  <a:cubicBezTo>
                    <a:pt x="527768" y="89024"/>
                    <a:pt x="525067" y="104607"/>
                    <a:pt x="513762" y="112499"/>
                  </a:cubicBezTo>
                  <a:lnTo>
                    <a:pt x="417516" y="179728"/>
                  </a:lnTo>
                  <a:cubicBezTo>
                    <a:pt x="412414" y="183324"/>
                    <a:pt x="406311" y="184823"/>
                    <a:pt x="400408" y="184123"/>
                  </a:cubicBezTo>
                  <a:lnTo>
                    <a:pt x="348283" y="178429"/>
                  </a:lnTo>
                  <a:lnTo>
                    <a:pt x="302862" y="131479"/>
                  </a:lnTo>
                  <a:lnTo>
                    <a:pt x="349584" y="214292"/>
                  </a:lnTo>
                  <a:lnTo>
                    <a:pt x="435925" y="220585"/>
                  </a:lnTo>
                  <a:cubicBezTo>
                    <a:pt x="449631" y="221584"/>
                    <a:pt x="460036" y="233571"/>
                    <a:pt x="459036" y="247357"/>
                  </a:cubicBezTo>
                  <a:cubicBezTo>
                    <a:pt x="458035" y="261042"/>
                    <a:pt x="446029" y="271431"/>
                    <a:pt x="432223" y="270432"/>
                  </a:cubicBezTo>
                  <a:lnTo>
                    <a:pt x="330575" y="262940"/>
                  </a:lnTo>
                  <a:cubicBezTo>
                    <a:pt x="322171" y="262341"/>
                    <a:pt x="314667" y="257546"/>
                    <a:pt x="310565" y="250254"/>
                  </a:cubicBezTo>
                  <a:lnTo>
                    <a:pt x="260942" y="159449"/>
                  </a:lnTo>
                  <a:lnTo>
                    <a:pt x="282852" y="240064"/>
                  </a:lnTo>
                  <a:lnTo>
                    <a:pt x="244534" y="284617"/>
                  </a:lnTo>
                  <a:lnTo>
                    <a:pt x="242233" y="287215"/>
                  </a:lnTo>
                  <a:lnTo>
                    <a:pt x="170699" y="223881"/>
                  </a:lnTo>
                  <a:lnTo>
                    <a:pt x="258341" y="344454"/>
                  </a:lnTo>
                  <a:cubicBezTo>
                    <a:pt x="261142" y="348350"/>
                    <a:pt x="263043" y="352845"/>
                    <a:pt x="263743" y="357640"/>
                  </a:cubicBezTo>
                  <a:lnTo>
                    <a:pt x="280451" y="469323"/>
                  </a:lnTo>
                  <a:cubicBezTo>
                    <a:pt x="282952" y="485705"/>
                    <a:pt x="271647" y="500989"/>
                    <a:pt x="255239" y="503387"/>
                  </a:cubicBezTo>
                  <a:cubicBezTo>
                    <a:pt x="238831" y="505884"/>
                    <a:pt x="223524" y="494596"/>
                    <a:pt x="221123" y="478213"/>
                  </a:cubicBezTo>
                  <a:lnTo>
                    <a:pt x="205415" y="373723"/>
                  </a:lnTo>
                  <a:lnTo>
                    <a:pt x="122076" y="259144"/>
                  </a:lnTo>
                  <a:cubicBezTo>
                    <a:pt x="113972" y="247956"/>
                    <a:pt x="114672" y="233172"/>
                    <a:pt x="122876" y="222882"/>
                  </a:cubicBezTo>
                  <a:lnTo>
                    <a:pt x="240932" y="85927"/>
                  </a:lnTo>
                  <a:cubicBezTo>
                    <a:pt x="253538" y="71342"/>
                    <a:pt x="275649" y="69644"/>
                    <a:pt x="290256" y="82231"/>
                  </a:cubicBezTo>
                  <a:cubicBezTo>
                    <a:pt x="342080" y="126784"/>
                    <a:pt x="341980" y="127483"/>
                    <a:pt x="341980" y="127483"/>
                  </a:cubicBezTo>
                  <a:lnTo>
                    <a:pt x="396506" y="133477"/>
                  </a:lnTo>
                  <a:lnTo>
                    <a:pt x="485048" y="71542"/>
                  </a:lnTo>
                  <a:cubicBezTo>
                    <a:pt x="490701" y="67596"/>
                    <a:pt x="497429" y="66297"/>
                    <a:pt x="503732" y="67409"/>
                  </a:cubicBezTo>
                  <a:close/>
                  <a:moveTo>
                    <a:pt x="358129" y="0"/>
                  </a:moveTo>
                  <a:cubicBezTo>
                    <a:pt x="386774" y="0"/>
                    <a:pt x="409995" y="23189"/>
                    <a:pt x="409995" y="51795"/>
                  </a:cubicBezTo>
                  <a:cubicBezTo>
                    <a:pt x="409995" y="80401"/>
                    <a:pt x="386774" y="103590"/>
                    <a:pt x="358129" y="103590"/>
                  </a:cubicBezTo>
                  <a:cubicBezTo>
                    <a:pt x="329484" y="103590"/>
                    <a:pt x="306263" y="80401"/>
                    <a:pt x="306263" y="51795"/>
                  </a:cubicBezTo>
                  <a:cubicBezTo>
                    <a:pt x="306263" y="23189"/>
                    <a:pt x="329484" y="0"/>
                    <a:pt x="3581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" name="one-man-walking_76905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9920055" y="3068327"/>
              <a:ext cx="318586" cy="609685"/>
            </a:xfrm>
            <a:custGeom>
              <a:avLst/>
              <a:gdLst>
                <a:gd name="connsiteX0" fmla="*/ 91760 w 314856"/>
                <a:gd name="connsiteY0" fmla="*/ 154225 h 602546"/>
                <a:gd name="connsiteX1" fmla="*/ 185968 w 314856"/>
                <a:gd name="connsiteY1" fmla="*/ 154225 h 602546"/>
                <a:gd name="connsiteX2" fmla="*/ 205096 w 314856"/>
                <a:gd name="connsiteY2" fmla="*/ 169981 h 602546"/>
                <a:gd name="connsiteX3" fmla="*/ 224703 w 314856"/>
                <a:gd name="connsiteY3" fmla="*/ 246849 h 602546"/>
                <a:gd name="connsiteX4" fmla="*/ 235702 w 314856"/>
                <a:gd name="connsiteY4" fmla="*/ 262128 h 602546"/>
                <a:gd name="connsiteX5" fmla="*/ 305999 w 314856"/>
                <a:gd name="connsiteY5" fmla="*/ 306530 h 602546"/>
                <a:gd name="connsiteX6" fmla="*/ 312216 w 314856"/>
                <a:gd name="connsiteY6" fmla="*/ 333267 h 602546"/>
                <a:gd name="connsiteX7" fmla="*/ 306956 w 314856"/>
                <a:gd name="connsiteY7" fmla="*/ 341383 h 602546"/>
                <a:gd name="connsiteX8" fmla="*/ 290218 w 314856"/>
                <a:gd name="connsiteY8" fmla="*/ 350932 h 602546"/>
                <a:gd name="connsiteX9" fmla="*/ 280654 w 314856"/>
                <a:gd name="connsiteY9" fmla="*/ 348068 h 602546"/>
                <a:gd name="connsiteX10" fmla="*/ 205096 w 314856"/>
                <a:gd name="connsiteY10" fmla="*/ 304620 h 602546"/>
                <a:gd name="connsiteX11" fmla="*/ 205096 w 314856"/>
                <a:gd name="connsiteY11" fmla="*/ 368120 h 602546"/>
                <a:gd name="connsiteX12" fmla="*/ 204618 w 314856"/>
                <a:gd name="connsiteY12" fmla="*/ 372417 h 602546"/>
                <a:gd name="connsiteX13" fmla="*/ 212748 w 314856"/>
                <a:gd name="connsiteY13" fmla="*/ 430666 h 602546"/>
                <a:gd name="connsiteX14" fmla="*/ 216095 w 314856"/>
                <a:gd name="connsiteY14" fmla="*/ 464087 h 602546"/>
                <a:gd name="connsiteX15" fmla="*/ 221834 w 314856"/>
                <a:gd name="connsiteY15" fmla="*/ 574377 h 602546"/>
                <a:gd name="connsiteX16" fmla="*/ 200792 w 314856"/>
                <a:gd name="connsiteY16" fmla="*/ 599681 h 602546"/>
                <a:gd name="connsiteX17" fmla="*/ 180229 w 314856"/>
                <a:gd name="connsiteY17" fmla="*/ 602546 h 602546"/>
                <a:gd name="connsiteX18" fmla="*/ 176882 w 314856"/>
                <a:gd name="connsiteY18" fmla="*/ 602546 h 602546"/>
                <a:gd name="connsiteX19" fmla="*/ 156318 w 314856"/>
                <a:gd name="connsiteY19" fmla="*/ 582016 h 602546"/>
                <a:gd name="connsiteX20" fmla="*/ 153449 w 314856"/>
                <a:gd name="connsiteY20" fmla="*/ 472681 h 602546"/>
                <a:gd name="connsiteX21" fmla="*/ 150102 w 314856"/>
                <a:gd name="connsiteY21" fmla="*/ 441170 h 602546"/>
                <a:gd name="connsiteX22" fmla="*/ 139103 w 314856"/>
                <a:gd name="connsiteY22" fmla="*/ 387218 h 602546"/>
                <a:gd name="connsiteX23" fmla="*/ 134321 w 314856"/>
                <a:gd name="connsiteY23" fmla="*/ 387218 h 602546"/>
                <a:gd name="connsiteX24" fmla="*/ 75022 w 314856"/>
                <a:gd name="connsiteY24" fmla="*/ 572467 h 602546"/>
                <a:gd name="connsiteX25" fmla="*/ 43460 w 314856"/>
                <a:gd name="connsiteY25" fmla="*/ 595384 h 602546"/>
                <a:gd name="connsiteX26" fmla="*/ 34852 w 314856"/>
                <a:gd name="connsiteY26" fmla="*/ 594429 h 602546"/>
                <a:gd name="connsiteX27" fmla="*/ 31026 w 314856"/>
                <a:gd name="connsiteY27" fmla="*/ 592997 h 602546"/>
                <a:gd name="connsiteX28" fmla="*/ 11898 w 314856"/>
                <a:gd name="connsiteY28" fmla="*/ 578196 h 602546"/>
                <a:gd name="connsiteX29" fmla="*/ 9507 w 314856"/>
                <a:gd name="connsiteY29" fmla="*/ 554324 h 602546"/>
                <a:gd name="connsiteX30" fmla="*/ 72153 w 314856"/>
                <a:gd name="connsiteY30" fmla="*/ 359049 h 602546"/>
                <a:gd name="connsiteX31" fmla="*/ 72631 w 314856"/>
                <a:gd name="connsiteY31" fmla="*/ 358094 h 602546"/>
                <a:gd name="connsiteX32" fmla="*/ 72631 w 314856"/>
                <a:gd name="connsiteY32" fmla="*/ 232049 h 602546"/>
                <a:gd name="connsiteX33" fmla="*/ 60197 w 314856"/>
                <a:gd name="connsiteY33" fmla="*/ 241120 h 602546"/>
                <a:gd name="connsiteX34" fmla="*/ 54459 w 314856"/>
                <a:gd name="connsiteY34" fmla="*/ 254488 h 602546"/>
                <a:gd name="connsiteX35" fmla="*/ 68806 w 314856"/>
                <a:gd name="connsiteY35" fmla="*/ 340429 h 602546"/>
                <a:gd name="connsiteX36" fmla="*/ 65458 w 314856"/>
                <a:gd name="connsiteY36" fmla="*/ 354275 h 602546"/>
                <a:gd name="connsiteX37" fmla="*/ 52546 w 314856"/>
                <a:gd name="connsiteY37" fmla="*/ 360959 h 602546"/>
                <a:gd name="connsiteX38" fmla="*/ 42025 w 314856"/>
                <a:gd name="connsiteY38" fmla="*/ 361436 h 602546"/>
                <a:gd name="connsiteX39" fmla="*/ 20984 w 314856"/>
                <a:gd name="connsiteY39" fmla="*/ 344248 h 602546"/>
                <a:gd name="connsiteX40" fmla="*/ 421 w 314856"/>
                <a:gd name="connsiteY40" fmla="*/ 233481 h 602546"/>
                <a:gd name="connsiteX41" fmla="*/ 10941 w 314856"/>
                <a:gd name="connsiteY41" fmla="*/ 207221 h 602546"/>
                <a:gd name="connsiteX42" fmla="*/ 78370 w 314856"/>
                <a:gd name="connsiteY42" fmla="*/ 158999 h 602546"/>
                <a:gd name="connsiteX43" fmla="*/ 80283 w 314856"/>
                <a:gd name="connsiteY43" fmla="*/ 158045 h 602546"/>
                <a:gd name="connsiteX44" fmla="*/ 91760 w 314856"/>
                <a:gd name="connsiteY44" fmla="*/ 154225 h 602546"/>
                <a:gd name="connsiteX45" fmla="*/ 132621 w 314856"/>
                <a:gd name="connsiteY45" fmla="*/ 0 h 602546"/>
                <a:gd name="connsiteX46" fmla="*/ 201712 w 314856"/>
                <a:gd name="connsiteY46" fmla="*/ 69014 h 602546"/>
                <a:gd name="connsiteX47" fmla="*/ 132621 w 314856"/>
                <a:gd name="connsiteY47" fmla="*/ 138028 h 602546"/>
                <a:gd name="connsiteX48" fmla="*/ 63530 w 314856"/>
                <a:gd name="connsiteY48" fmla="*/ 69014 h 602546"/>
                <a:gd name="connsiteX49" fmla="*/ 132621 w 314856"/>
                <a:gd name="connsiteY49" fmla="*/ 0 h 60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856" h="602546">
                  <a:moveTo>
                    <a:pt x="91760" y="154225"/>
                  </a:moveTo>
                  <a:lnTo>
                    <a:pt x="185968" y="154225"/>
                  </a:lnTo>
                  <a:cubicBezTo>
                    <a:pt x="195532" y="154225"/>
                    <a:pt x="203183" y="160909"/>
                    <a:pt x="205096" y="169981"/>
                  </a:cubicBezTo>
                  <a:lnTo>
                    <a:pt x="224703" y="246849"/>
                  </a:lnTo>
                  <a:cubicBezTo>
                    <a:pt x="225659" y="252101"/>
                    <a:pt x="230920" y="259263"/>
                    <a:pt x="235702" y="262128"/>
                  </a:cubicBezTo>
                  <a:lnTo>
                    <a:pt x="305999" y="306530"/>
                  </a:lnTo>
                  <a:cubicBezTo>
                    <a:pt x="314607" y="312259"/>
                    <a:pt x="317476" y="324195"/>
                    <a:pt x="312216" y="333267"/>
                  </a:cubicBezTo>
                  <a:lnTo>
                    <a:pt x="306956" y="341383"/>
                  </a:lnTo>
                  <a:cubicBezTo>
                    <a:pt x="303608" y="347113"/>
                    <a:pt x="297391" y="350932"/>
                    <a:pt x="290218" y="350932"/>
                  </a:cubicBezTo>
                  <a:cubicBezTo>
                    <a:pt x="286871" y="350932"/>
                    <a:pt x="283523" y="349978"/>
                    <a:pt x="280654" y="348068"/>
                  </a:cubicBezTo>
                  <a:lnTo>
                    <a:pt x="205096" y="304620"/>
                  </a:lnTo>
                  <a:lnTo>
                    <a:pt x="205096" y="368120"/>
                  </a:lnTo>
                  <a:cubicBezTo>
                    <a:pt x="205096" y="369553"/>
                    <a:pt x="205096" y="370985"/>
                    <a:pt x="204618" y="372417"/>
                  </a:cubicBezTo>
                  <a:lnTo>
                    <a:pt x="212748" y="430666"/>
                  </a:lnTo>
                  <a:cubicBezTo>
                    <a:pt x="214182" y="440215"/>
                    <a:pt x="215617" y="455015"/>
                    <a:pt x="216095" y="464087"/>
                  </a:cubicBezTo>
                  <a:lnTo>
                    <a:pt x="221834" y="574377"/>
                  </a:lnTo>
                  <a:cubicBezTo>
                    <a:pt x="222312" y="586790"/>
                    <a:pt x="212748" y="597772"/>
                    <a:pt x="200792" y="599681"/>
                  </a:cubicBezTo>
                  <a:lnTo>
                    <a:pt x="180229" y="602546"/>
                  </a:lnTo>
                  <a:cubicBezTo>
                    <a:pt x="179273" y="602546"/>
                    <a:pt x="177838" y="602546"/>
                    <a:pt x="176882" y="602546"/>
                  </a:cubicBezTo>
                  <a:cubicBezTo>
                    <a:pt x="165405" y="602546"/>
                    <a:pt x="156318" y="593952"/>
                    <a:pt x="156318" y="582016"/>
                  </a:cubicBezTo>
                  <a:lnTo>
                    <a:pt x="153449" y="472681"/>
                  </a:lnTo>
                  <a:cubicBezTo>
                    <a:pt x="153449" y="464087"/>
                    <a:pt x="152015" y="449286"/>
                    <a:pt x="150102" y="441170"/>
                  </a:cubicBezTo>
                  <a:lnTo>
                    <a:pt x="139103" y="387218"/>
                  </a:lnTo>
                  <a:lnTo>
                    <a:pt x="134321" y="387218"/>
                  </a:lnTo>
                  <a:lnTo>
                    <a:pt x="75022" y="572467"/>
                  </a:lnTo>
                  <a:cubicBezTo>
                    <a:pt x="70718" y="585835"/>
                    <a:pt x="57806" y="595384"/>
                    <a:pt x="43460" y="595384"/>
                  </a:cubicBezTo>
                  <a:cubicBezTo>
                    <a:pt x="40590" y="595384"/>
                    <a:pt x="37721" y="594907"/>
                    <a:pt x="34852" y="594429"/>
                  </a:cubicBezTo>
                  <a:lnTo>
                    <a:pt x="31026" y="592997"/>
                  </a:lnTo>
                  <a:cubicBezTo>
                    <a:pt x="22897" y="591087"/>
                    <a:pt x="15723" y="585835"/>
                    <a:pt x="11898" y="578196"/>
                  </a:cubicBezTo>
                  <a:cubicBezTo>
                    <a:pt x="7594" y="571035"/>
                    <a:pt x="7116" y="562441"/>
                    <a:pt x="9507" y="554324"/>
                  </a:cubicBezTo>
                  <a:lnTo>
                    <a:pt x="72153" y="359049"/>
                  </a:lnTo>
                  <a:cubicBezTo>
                    <a:pt x="72153" y="358572"/>
                    <a:pt x="72153" y="358572"/>
                    <a:pt x="72631" y="358094"/>
                  </a:cubicBezTo>
                  <a:lnTo>
                    <a:pt x="72631" y="232049"/>
                  </a:lnTo>
                  <a:lnTo>
                    <a:pt x="60197" y="241120"/>
                  </a:lnTo>
                  <a:cubicBezTo>
                    <a:pt x="56372" y="243507"/>
                    <a:pt x="53502" y="250191"/>
                    <a:pt x="54459" y="254488"/>
                  </a:cubicBezTo>
                  <a:lnTo>
                    <a:pt x="68806" y="340429"/>
                  </a:lnTo>
                  <a:cubicBezTo>
                    <a:pt x="69762" y="345203"/>
                    <a:pt x="68806" y="350455"/>
                    <a:pt x="65458" y="354275"/>
                  </a:cubicBezTo>
                  <a:cubicBezTo>
                    <a:pt x="62588" y="358094"/>
                    <a:pt x="57806" y="360481"/>
                    <a:pt x="52546" y="360959"/>
                  </a:cubicBezTo>
                  <a:lnTo>
                    <a:pt x="42025" y="361436"/>
                  </a:lnTo>
                  <a:cubicBezTo>
                    <a:pt x="31983" y="361436"/>
                    <a:pt x="22897" y="353797"/>
                    <a:pt x="20984" y="344248"/>
                  </a:cubicBezTo>
                  <a:lnTo>
                    <a:pt x="421" y="233481"/>
                  </a:lnTo>
                  <a:cubicBezTo>
                    <a:pt x="-1492" y="223932"/>
                    <a:pt x="3290" y="212473"/>
                    <a:pt x="10941" y="207221"/>
                  </a:cubicBezTo>
                  <a:lnTo>
                    <a:pt x="78370" y="158999"/>
                  </a:lnTo>
                  <a:cubicBezTo>
                    <a:pt x="78848" y="158999"/>
                    <a:pt x="79326" y="158522"/>
                    <a:pt x="80283" y="158045"/>
                  </a:cubicBezTo>
                  <a:cubicBezTo>
                    <a:pt x="83152" y="155657"/>
                    <a:pt x="87456" y="154225"/>
                    <a:pt x="91760" y="154225"/>
                  </a:cubicBezTo>
                  <a:close/>
                  <a:moveTo>
                    <a:pt x="132621" y="0"/>
                  </a:moveTo>
                  <a:cubicBezTo>
                    <a:pt x="170779" y="0"/>
                    <a:pt x="201712" y="30899"/>
                    <a:pt x="201712" y="69014"/>
                  </a:cubicBezTo>
                  <a:cubicBezTo>
                    <a:pt x="201712" y="107129"/>
                    <a:pt x="170779" y="138028"/>
                    <a:pt x="132621" y="138028"/>
                  </a:cubicBezTo>
                  <a:cubicBezTo>
                    <a:pt x="94463" y="138028"/>
                    <a:pt x="63530" y="107129"/>
                    <a:pt x="63530" y="69014"/>
                  </a:cubicBezTo>
                  <a:cubicBezTo>
                    <a:pt x="63530" y="30899"/>
                    <a:pt x="94463" y="0"/>
                    <a:pt x="1326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9" name="文本框 198"/>
          <p:cNvSpPr txBox="1">
            <a:spLocks noChangeArrowheads="1"/>
          </p:cNvSpPr>
          <p:nvPr/>
        </p:nvSpPr>
        <p:spPr bwMode="auto">
          <a:xfrm>
            <a:off x="396709" y="340594"/>
            <a:ext cx="447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Behavior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3143672" y="265157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Product highlights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03F1497-D4BA-46AF-B021-142D68DD9773}"/>
              </a:ext>
            </a:extLst>
          </p:cNvPr>
          <p:cNvSpPr txBox="1"/>
          <p:nvPr/>
        </p:nvSpPr>
        <p:spPr>
          <a:xfrm>
            <a:off x="2822109" y="2334214"/>
            <a:ext cx="176172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6000" b="1" kern="1200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257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64440" y="4056221"/>
            <a:ext cx="4862040" cy="1917558"/>
            <a:chOff x="592337" y="4002846"/>
            <a:chExt cx="4395597" cy="1917558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"/>
            <a:stretch>
              <a:fillRect/>
            </a:stretch>
          </p:blipFill>
          <p:spPr>
            <a:xfrm>
              <a:off x="592337" y="4002846"/>
              <a:ext cx="4395597" cy="1917558"/>
            </a:xfrm>
            <a:custGeom>
              <a:avLst/>
              <a:gdLst>
                <a:gd name="connsiteX0" fmla="*/ 0 w 4395597"/>
                <a:gd name="connsiteY0" fmla="*/ 0 h 1917558"/>
                <a:gd name="connsiteX1" fmla="*/ 4395597 w 4395597"/>
                <a:gd name="connsiteY1" fmla="*/ 0 h 1917558"/>
                <a:gd name="connsiteX2" fmla="*/ 4395597 w 4395597"/>
                <a:gd name="connsiteY2" fmla="*/ 1917558 h 1917558"/>
                <a:gd name="connsiteX3" fmla="*/ 0 w 4395597"/>
                <a:gd name="connsiteY3" fmla="*/ 1917558 h 19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97" h="1917558">
                  <a:moveTo>
                    <a:pt x="0" y="0"/>
                  </a:moveTo>
                  <a:lnTo>
                    <a:pt x="4395597" y="0"/>
                  </a:lnTo>
                  <a:lnTo>
                    <a:pt x="4395597" y="1917558"/>
                  </a:lnTo>
                  <a:lnTo>
                    <a:pt x="0" y="1917558"/>
                  </a:lnTo>
                  <a:close/>
                </a:path>
              </a:pathLst>
            </a:custGeom>
          </p:spPr>
        </p:pic>
        <p:sp>
          <p:nvSpPr>
            <p:cNvPr id="192" name="TextBox 76"/>
            <p:cNvSpPr txBox="1"/>
            <p:nvPr/>
          </p:nvSpPr>
          <p:spPr>
            <a:xfrm>
              <a:off x="2030999" y="4659494"/>
              <a:ext cx="2025015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Lightweight design,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easy deployment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75901" y="1564842"/>
            <a:ext cx="4862040" cy="1917558"/>
            <a:chOff x="6709123" y="4002846"/>
            <a:chExt cx="4395597" cy="1917558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"/>
            <a:stretch>
              <a:fillRect/>
            </a:stretch>
          </p:blipFill>
          <p:spPr>
            <a:xfrm>
              <a:off x="6709123" y="4002846"/>
              <a:ext cx="4395597" cy="1917558"/>
            </a:xfrm>
            <a:custGeom>
              <a:avLst/>
              <a:gdLst>
                <a:gd name="connsiteX0" fmla="*/ 0 w 4395597"/>
                <a:gd name="connsiteY0" fmla="*/ 0 h 1917558"/>
                <a:gd name="connsiteX1" fmla="*/ 4395597 w 4395597"/>
                <a:gd name="connsiteY1" fmla="*/ 0 h 1917558"/>
                <a:gd name="connsiteX2" fmla="*/ 4395597 w 4395597"/>
                <a:gd name="connsiteY2" fmla="*/ 1917558 h 1917558"/>
                <a:gd name="connsiteX3" fmla="*/ 0 w 4395597"/>
                <a:gd name="connsiteY3" fmla="*/ 1917558 h 19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97" h="1917558">
                  <a:moveTo>
                    <a:pt x="0" y="0"/>
                  </a:moveTo>
                  <a:lnTo>
                    <a:pt x="4395597" y="0"/>
                  </a:lnTo>
                  <a:lnTo>
                    <a:pt x="4395597" y="1917558"/>
                  </a:lnTo>
                  <a:lnTo>
                    <a:pt x="0" y="1917558"/>
                  </a:lnTo>
                  <a:close/>
                </a:path>
              </a:pathLst>
            </a:custGeom>
          </p:spPr>
        </p:pic>
        <p:sp>
          <p:nvSpPr>
            <p:cNvPr id="211" name="TextBox 76"/>
            <p:cNvSpPr txBox="1"/>
            <p:nvPr/>
          </p:nvSpPr>
          <p:spPr>
            <a:xfrm>
              <a:off x="8297865" y="4653509"/>
              <a:ext cx="2592288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Multiple front end access, simple adaption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64440" y="1564842"/>
            <a:ext cx="4862041" cy="1917558"/>
            <a:chOff x="592338" y="1471970"/>
            <a:chExt cx="4395597" cy="1917558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"/>
            <a:stretch>
              <a:fillRect/>
            </a:stretch>
          </p:blipFill>
          <p:spPr>
            <a:xfrm>
              <a:off x="592338" y="1471970"/>
              <a:ext cx="4395597" cy="1917558"/>
            </a:xfrm>
            <a:custGeom>
              <a:avLst/>
              <a:gdLst>
                <a:gd name="connsiteX0" fmla="*/ 0 w 4395597"/>
                <a:gd name="connsiteY0" fmla="*/ 0 h 1917558"/>
                <a:gd name="connsiteX1" fmla="*/ 4395597 w 4395597"/>
                <a:gd name="connsiteY1" fmla="*/ 0 h 1917558"/>
                <a:gd name="connsiteX2" fmla="*/ 4395597 w 4395597"/>
                <a:gd name="connsiteY2" fmla="*/ 1917558 h 1917558"/>
                <a:gd name="connsiteX3" fmla="*/ 0 w 4395597"/>
                <a:gd name="connsiteY3" fmla="*/ 1917558 h 19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97" h="1917558">
                  <a:moveTo>
                    <a:pt x="0" y="0"/>
                  </a:moveTo>
                  <a:lnTo>
                    <a:pt x="4395597" y="0"/>
                  </a:lnTo>
                  <a:lnTo>
                    <a:pt x="4395597" y="1917558"/>
                  </a:lnTo>
                  <a:lnTo>
                    <a:pt x="0" y="1917558"/>
                  </a:lnTo>
                  <a:close/>
                </a:path>
              </a:pathLst>
            </a:custGeom>
          </p:spPr>
        </p:pic>
        <p:sp>
          <p:nvSpPr>
            <p:cNvPr id="120" name="TextBox 76"/>
            <p:cNvSpPr txBox="1"/>
            <p:nvPr/>
          </p:nvSpPr>
          <p:spPr>
            <a:xfrm>
              <a:off x="2031000" y="2061891"/>
              <a:ext cx="2809999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Different intelligence for every channel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75901" y="4056221"/>
            <a:ext cx="4862052" cy="1917558"/>
            <a:chOff x="6704493" y="1470070"/>
            <a:chExt cx="4395597" cy="1917558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"/>
            <a:stretch>
              <a:fillRect/>
            </a:stretch>
          </p:blipFill>
          <p:spPr>
            <a:xfrm>
              <a:off x="6704493" y="1470070"/>
              <a:ext cx="4395597" cy="1917558"/>
            </a:xfrm>
            <a:custGeom>
              <a:avLst/>
              <a:gdLst>
                <a:gd name="connsiteX0" fmla="*/ 0 w 4395597"/>
                <a:gd name="connsiteY0" fmla="*/ 0 h 1917558"/>
                <a:gd name="connsiteX1" fmla="*/ 4395597 w 4395597"/>
                <a:gd name="connsiteY1" fmla="*/ 0 h 1917558"/>
                <a:gd name="connsiteX2" fmla="*/ 4395597 w 4395597"/>
                <a:gd name="connsiteY2" fmla="*/ 1917558 h 1917558"/>
                <a:gd name="connsiteX3" fmla="*/ 0 w 4395597"/>
                <a:gd name="connsiteY3" fmla="*/ 1917558 h 19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97" h="1917558">
                  <a:moveTo>
                    <a:pt x="0" y="0"/>
                  </a:moveTo>
                  <a:lnTo>
                    <a:pt x="4395597" y="0"/>
                  </a:lnTo>
                  <a:lnTo>
                    <a:pt x="4395597" y="1917558"/>
                  </a:lnTo>
                  <a:lnTo>
                    <a:pt x="0" y="1917558"/>
                  </a:lnTo>
                  <a:close/>
                </a:path>
              </a:pathLst>
            </a:custGeom>
          </p:spPr>
        </p:pic>
        <p:sp>
          <p:nvSpPr>
            <p:cNvPr id="64" name="TextBox 76"/>
            <p:cNvSpPr txBox="1"/>
            <p:nvPr/>
          </p:nvSpPr>
          <p:spPr>
            <a:xfrm>
              <a:off x="8214838" y="2107364"/>
              <a:ext cx="2674716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Built-in Web client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application 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047773"/>
            <a:ext cx="1138389" cy="10589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34" y="4628505"/>
            <a:ext cx="820110" cy="8201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32" y="2194086"/>
            <a:ext cx="856266" cy="8562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3" y="4725144"/>
            <a:ext cx="965645" cy="965645"/>
          </a:xfrm>
          <a:prstGeom prst="rect">
            <a:avLst/>
          </a:prstGeom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96709" y="340594"/>
            <a:ext cx="8003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Product highlights</a:t>
            </a:r>
          </a:p>
        </p:txBody>
      </p:sp>
    </p:spTree>
    <p:extLst>
      <p:ext uri="{BB962C8B-B14F-4D97-AF65-F5344CB8AC3E}">
        <p14:creationId xmlns:p14="http://schemas.microsoft.com/office/powerpoint/2010/main" val="2299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259528" y="1055283"/>
            <a:ext cx="7796666" cy="2504284"/>
          </a:xfrm>
          <a:prstGeom prst="roundRect">
            <a:avLst>
              <a:gd name="adj" fmla="val 677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229816" y="3675835"/>
            <a:ext cx="7796666" cy="2698431"/>
          </a:xfrm>
          <a:prstGeom prst="roundRect">
            <a:avLst>
              <a:gd name="adj" fmla="val 677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6709" y="340594"/>
            <a:ext cx="6779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Different intelligence for every channel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61002" y="1124744"/>
            <a:ext cx="8095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Every channel supports more than one intelligent function at the same time.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76722" y="3837671"/>
            <a:ext cx="592649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Different channels can load different behavior analysis.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140241" y="1631056"/>
            <a:ext cx="5942557" cy="1764666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49" y="1795742"/>
            <a:ext cx="813579" cy="813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0" y="2630905"/>
            <a:ext cx="548918" cy="5489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34" y="2604016"/>
            <a:ext cx="575807" cy="57580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110529" y="4482249"/>
            <a:ext cx="1742309" cy="1742309"/>
            <a:chOff x="767408" y="4525423"/>
            <a:chExt cx="2143937" cy="2143937"/>
          </a:xfrm>
        </p:grpSpPr>
        <p:grpSp>
          <p:nvGrpSpPr>
            <p:cNvPr id="33" name="组合 32"/>
            <p:cNvGrpSpPr/>
            <p:nvPr/>
          </p:nvGrpSpPr>
          <p:grpSpPr>
            <a:xfrm>
              <a:off x="767408" y="4525423"/>
              <a:ext cx="2143937" cy="2143937"/>
              <a:chOff x="5159896" y="1501087"/>
              <a:chExt cx="2143937" cy="214393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159896" y="1501087"/>
                <a:ext cx="2143937" cy="2143937"/>
              </a:xfrm>
              <a:prstGeom prst="ellipse">
                <a:avLst/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419" y="2429076"/>
                <a:ext cx="927547" cy="927547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4176" y="2588548"/>
                <a:ext cx="666894" cy="666894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1154605" y="4944330"/>
              <a:ext cx="1381158" cy="454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Channel 1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89755" y="4455637"/>
            <a:ext cx="1763332" cy="1763332"/>
            <a:chOff x="6420900" y="4525423"/>
            <a:chExt cx="2143937" cy="2143937"/>
          </a:xfrm>
        </p:grpSpPr>
        <p:sp>
          <p:nvSpPr>
            <p:cNvPr id="61" name="椭圆 60"/>
            <p:cNvSpPr/>
            <p:nvPr/>
          </p:nvSpPr>
          <p:spPr>
            <a:xfrm>
              <a:off x="6420900" y="4525423"/>
              <a:ext cx="2143937" cy="2143937"/>
            </a:xfrm>
            <a:prstGeom prst="ellipse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813827" y="4944330"/>
              <a:ext cx="1364692" cy="449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Channel 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77409" y="4455637"/>
            <a:ext cx="1742310" cy="1742310"/>
            <a:chOff x="3575720" y="4525423"/>
            <a:chExt cx="2143937" cy="2143937"/>
          </a:xfrm>
        </p:grpSpPr>
        <p:grpSp>
          <p:nvGrpSpPr>
            <p:cNvPr id="39" name="组合 38"/>
            <p:cNvGrpSpPr/>
            <p:nvPr/>
          </p:nvGrpSpPr>
          <p:grpSpPr>
            <a:xfrm>
              <a:off x="3575720" y="4525423"/>
              <a:ext cx="2143937" cy="2143937"/>
              <a:chOff x="5159896" y="1501087"/>
              <a:chExt cx="2143937" cy="2143937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159896" y="1501087"/>
                <a:ext cx="2143937" cy="2143937"/>
              </a:xfrm>
              <a:prstGeom prst="ellipse">
                <a:avLst/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566" y="2429076"/>
                <a:ext cx="927547" cy="927547"/>
              </a:xfrm>
              <a:prstGeom prst="rect">
                <a:avLst/>
              </a:prstGeom>
            </p:spPr>
          </p:pic>
        </p:grpSp>
        <p:sp>
          <p:nvSpPr>
            <p:cNvPr id="59" name="矩形 58"/>
            <p:cNvSpPr/>
            <p:nvPr/>
          </p:nvSpPr>
          <p:spPr>
            <a:xfrm>
              <a:off x="3983105" y="4923497"/>
              <a:ext cx="1381157" cy="454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Channel 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18" y="5298774"/>
            <a:ext cx="575807" cy="57580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4283" y="6538112"/>
            <a:ext cx="10643435" cy="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At present, face recognition and behavior analysis cannot be enabled at the same time in one AI BOX (which can be optimized in January, 2022)</a:t>
            </a:r>
            <a:endParaRPr lang="zh-CN" altLang="en-US" sz="14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8" y="5345272"/>
            <a:ext cx="548918" cy="54891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28" y="5322604"/>
            <a:ext cx="575807" cy="575807"/>
          </a:xfrm>
          <a:prstGeom prst="rect">
            <a:avLst/>
          </a:prstGeom>
        </p:spPr>
      </p:pic>
      <p:sp>
        <p:nvSpPr>
          <p:cNvPr id="45" name="smoking-area_68541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340960" y="1918978"/>
            <a:ext cx="609685" cy="388447"/>
          </a:xfrm>
          <a:custGeom>
            <a:avLst/>
            <a:gdLst>
              <a:gd name="connsiteX0" fmla="*/ 448804 w 607313"/>
              <a:gd name="connsiteY0" fmla="*/ 271279 h 386936"/>
              <a:gd name="connsiteX1" fmla="*/ 531771 w 607313"/>
              <a:gd name="connsiteY1" fmla="*/ 271279 h 386936"/>
              <a:gd name="connsiteX2" fmla="*/ 542647 w 607313"/>
              <a:gd name="connsiteY2" fmla="*/ 282138 h 386936"/>
              <a:gd name="connsiteX3" fmla="*/ 542647 w 607313"/>
              <a:gd name="connsiteY3" fmla="*/ 375951 h 386936"/>
              <a:gd name="connsiteX4" fmla="*/ 531771 w 607313"/>
              <a:gd name="connsiteY4" fmla="*/ 386936 h 386936"/>
              <a:gd name="connsiteX5" fmla="*/ 448804 w 607313"/>
              <a:gd name="connsiteY5" fmla="*/ 386936 h 386936"/>
              <a:gd name="connsiteX6" fmla="*/ 437928 w 607313"/>
              <a:gd name="connsiteY6" fmla="*/ 375951 h 386936"/>
              <a:gd name="connsiteX7" fmla="*/ 437928 w 607313"/>
              <a:gd name="connsiteY7" fmla="*/ 282138 h 386936"/>
              <a:gd name="connsiteX8" fmla="*/ 448804 w 607313"/>
              <a:gd name="connsiteY8" fmla="*/ 271279 h 386936"/>
              <a:gd name="connsiteX9" fmla="*/ 10881 w 607313"/>
              <a:gd name="connsiteY9" fmla="*/ 271279 h 386936"/>
              <a:gd name="connsiteX10" fmla="*/ 386542 w 607313"/>
              <a:gd name="connsiteY10" fmla="*/ 271279 h 386936"/>
              <a:gd name="connsiteX11" fmla="*/ 397424 w 607313"/>
              <a:gd name="connsiteY11" fmla="*/ 282138 h 386936"/>
              <a:gd name="connsiteX12" fmla="*/ 397424 w 607313"/>
              <a:gd name="connsiteY12" fmla="*/ 375951 h 386936"/>
              <a:gd name="connsiteX13" fmla="*/ 386542 w 607313"/>
              <a:gd name="connsiteY13" fmla="*/ 386936 h 386936"/>
              <a:gd name="connsiteX14" fmla="*/ 10881 w 607313"/>
              <a:gd name="connsiteY14" fmla="*/ 386936 h 386936"/>
              <a:gd name="connsiteX15" fmla="*/ 0 w 607313"/>
              <a:gd name="connsiteY15" fmla="*/ 375951 h 386936"/>
              <a:gd name="connsiteX16" fmla="*/ 0 w 607313"/>
              <a:gd name="connsiteY16" fmla="*/ 282138 h 386936"/>
              <a:gd name="connsiteX17" fmla="*/ 10881 w 607313"/>
              <a:gd name="connsiteY17" fmla="*/ 271279 h 386936"/>
              <a:gd name="connsiteX18" fmla="*/ 567825 w 607313"/>
              <a:gd name="connsiteY18" fmla="*/ 508 h 386936"/>
              <a:gd name="connsiteX19" fmla="*/ 580779 w 607313"/>
              <a:gd name="connsiteY19" fmla="*/ 2481 h 386936"/>
              <a:gd name="connsiteX20" fmla="*/ 586472 w 607313"/>
              <a:gd name="connsiteY20" fmla="*/ 25971 h 386936"/>
              <a:gd name="connsiteX21" fmla="*/ 552310 w 607313"/>
              <a:gd name="connsiteY21" fmla="*/ 82295 h 386936"/>
              <a:gd name="connsiteX22" fmla="*/ 601655 w 607313"/>
              <a:gd name="connsiteY22" fmla="*/ 126116 h 386936"/>
              <a:gd name="connsiteX23" fmla="*/ 604818 w 607313"/>
              <a:gd name="connsiteY23" fmla="*/ 147711 h 386936"/>
              <a:gd name="connsiteX24" fmla="*/ 563192 w 607313"/>
              <a:gd name="connsiteY24" fmla="*/ 216285 h 386936"/>
              <a:gd name="connsiteX25" fmla="*/ 548515 w 607313"/>
              <a:gd name="connsiteY25" fmla="*/ 224494 h 386936"/>
              <a:gd name="connsiteX26" fmla="*/ 539658 w 607313"/>
              <a:gd name="connsiteY26" fmla="*/ 221968 h 386936"/>
              <a:gd name="connsiteX27" fmla="*/ 533964 w 607313"/>
              <a:gd name="connsiteY27" fmla="*/ 198479 h 386936"/>
              <a:gd name="connsiteX28" fmla="*/ 568126 w 607313"/>
              <a:gd name="connsiteY28" fmla="*/ 142155 h 386936"/>
              <a:gd name="connsiteX29" fmla="*/ 518781 w 607313"/>
              <a:gd name="connsiteY29" fmla="*/ 98459 h 386936"/>
              <a:gd name="connsiteX30" fmla="*/ 515618 w 607313"/>
              <a:gd name="connsiteY30" fmla="*/ 76738 h 386936"/>
              <a:gd name="connsiteX31" fmla="*/ 557245 w 607313"/>
              <a:gd name="connsiteY31" fmla="*/ 8290 h 386936"/>
              <a:gd name="connsiteX32" fmla="*/ 567825 w 607313"/>
              <a:gd name="connsiteY32" fmla="*/ 508 h 386936"/>
              <a:gd name="connsiteX33" fmla="*/ 474185 w 607313"/>
              <a:gd name="connsiteY33" fmla="*/ 508 h 386936"/>
              <a:gd name="connsiteX34" fmla="*/ 487138 w 607313"/>
              <a:gd name="connsiteY34" fmla="*/ 2481 h 386936"/>
              <a:gd name="connsiteX35" fmla="*/ 492832 w 607313"/>
              <a:gd name="connsiteY35" fmla="*/ 25971 h 386936"/>
              <a:gd name="connsiteX36" fmla="*/ 458670 w 607313"/>
              <a:gd name="connsiteY36" fmla="*/ 82295 h 386936"/>
              <a:gd name="connsiteX37" fmla="*/ 507888 w 607313"/>
              <a:gd name="connsiteY37" fmla="*/ 126116 h 386936"/>
              <a:gd name="connsiteX38" fmla="*/ 511178 w 607313"/>
              <a:gd name="connsiteY38" fmla="*/ 147711 h 386936"/>
              <a:gd name="connsiteX39" fmla="*/ 469551 w 607313"/>
              <a:gd name="connsiteY39" fmla="*/ 216285 h 386936"/>
              <a:gd name="connsiteX40" fmla="*/ 454874 w 607313"/>
              <a:gd name="connsiteY40" fmla="*/ 224494 h 386936"/>
              <a:gd name="connsiteX41" fmla="*/ 446017 w 607313"/>
              <a:gd name="connsiteY41" fmla="*/ 221968 h 386936"/>
              <a:gd name="connsiteX42" fmla="*/ 440324 w 607313"/>
              <a:gd name="connsiteY42" fmla="*/ 198479 h 386936"/>
              <a:gd name="connsiteX43" fmla="*/ 474486 w 607313"/>
              <a:gd name="connsiteY43" fmla="*/ 142155 h 386936"/>
              <a:gd name="connsiteX44" fmla="*/ 425141 w 607313"/>
              <a:gd name="connsiteY44" fmla="*/ 98459 h 386936"/>
              <a:gd name="connsiteX45" fmla="*/ 421978 w 607313"/>
              <a:gd name="connsiteY45" fmla="*/ 76738 h 386936"/>
              <a:gd name="connsiteX46" fmla="*/ 463604 w 607313"/>
              <a:gd name="connsiteY46" fmla="*/ 8290 h 386936"/>
              <a:gd name="connsiteX47" fmla="*/ 474185 w 607313"/>
              <a:gd name="connsiteY47" fmla="*/ 508 h 38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313" h="386936">
                <a:moveTo>
                  <a:pt x="448804" y="271279"/>
                </a:moveTo>
                <a:lnTo>
                  <a:pt x="531771" y="271279"/>
                </a:lnTo>
                <a:cubicBezTo>
                  <a:pt x="537715" y="271279"/>
                  <a:pt x="542647" y="276077"/>
                  <a:pt x="542647" y="282138"/>
                </a:cubicBezTo>
                <a:lnTo>
                  <a:pt x="542647" y="375951"/>
                </a:lnTo>
                <a:cubicBezTo>
                  <a:pt x="542647" y="382012"/>
                  <a:pt x="537715" y="386936"/>
                  <a:pt x="531771" y="386936"/>
                </a:cubicBezTo>
                <a:lnTo>
                  <a:pt x="448804" y="386936"/>
                </a:lnTo>
                <a:cubicBezTo>
                  <a:pt x="442734" y="386936"/>
                  <a:pt x="437928" y="382012"/>
                  <a:pt x="437928" y="375951"/>
                </a:cubicBezTo>
                <a:lnTo>
                  <a:pt x="437928" y="282138"/>
                </a:lnTo>
                <a:cubicBezTo>
                  <a:pt x="437928" y="276077"/>
                  <a:pt x="442734" y="271279"/>
                  <a:pt x="448804" y="271279"/>
                </a:cubicBezTo>
                <a:close/>
                <a:moveTo>
                  <a:pt x="10881" y="271279"/>
                </a:moveTo>
                <a:lnTo>
                  <a:pt x="386542" y="271279"/>
                </a:lnTo>
                <a:cubicBezTo>
                  <a:pt x="392489" y="271279"/>
                  <a:pt x="397424" y="276077"/>
                  <a:pt x="397424" y="282138"/>
                </a:cubicBezTo>
                <a:lnTo>
                  <a:pt x="397424" y="375951"/>
                </a:lnTo>
                <a:cubicBezTo>
                  <a:pt x="397424" y="382012"/>
                  <a:pt x="392489" y="386936"/>
                  <a:pt x="386542" y="386936"/>
                </a:cubicBezTo>
                <a:lnTo>
                  <a:pt x="10881" y="386936"/>
                </a:lnTo>
                <a:cubicBezTo>
                  <a:pt x="4934" y="386936"/>
                  <a:pt x="0" y="382012"/>
                  <a:pt x="0" y="375951"/>
                </a:cubicBezTo>
                <a:lnTo>
                  <a:pt x="0" y="282138"/>
                </a:lnTo>
                <a:cubicBezTo>
                  <a:pt x="0" y="276077"/>
                  <a:pt x="4934" y="271279"/>
                  <a:pt x="10881" y="271279"/>
                </a:cubicBezTo>
                <a:close/>
                <a:moveTo>
                  <a:pt x="567825" y="508"/>
                </a:moveTo>
                <a:cubicBezTo>
                  <a:pt x="572080" y="-550"/>
                  <a:pt x="576730" y="19"/>
                  <a:pt x="580779" y="2481"/>
                </a:cubicBezTo>
                <a:cubicBezTo>
                  <a:pt x="588876" y="7406"/>
                  <a:pt x="591407" y="17888"/>
                  <a:pt x="586472" y="25971"/>
                </a:cubicBezTo>
                <a:lnTo>
                  <a:pt x="552310" y="82295"/>
                </a:lnTo>
                <a:lnTo>
                  <a:pt x="601655" y="126116"/>
                </a:lnTo>
                <a:cubicBezTo>
                  <a:pt x="607728" y="131547"/>
                  <a:pt x="609120" y="140639"/>
                  <a:pt x="604818" y="147711"/>
                </a:cubicBezTo>
                <a:lnTo>
                  <a:pt x="563192" y="216285"/>
                </a:lnTo>
                <a:cubicBezTo>
                  <a:pt x="560028" y="221589"/>
                  <a:pt x="554335" y="224494"/>
                  <a:pt x="548515" y="224494"/>
                </a:cubicBezTo>
                <a:cubicBezTo>
                  <a:pt x="545478" y="224494"/>
                  <a:pt x="542441" y="223736"/>
                  <a:pt x="539658" y="221968"/>
                </a:cubicBezTo>
                <a:cubicBezTo>
                  <a:pt x="531560" y="217043"/>
                  <a:pt x="529030" y="206561"/>
                  <a:pt x="533964" y="198479"/>
                </a:cubicBezTo>
                <a:lnTo>
                  <a:pt x="568126" y="142155"/>
                </a:lnTo>
                <a:lnTo>
                  <a:pt x="518781" y="98459"/>
                </a:lnTo>
                <a:cubicBezTo>
                  <a:pt x="512708" y="92903"/>
                  <a:pt x="511316" y="83810"/>
                  <a:pt x="515618" y="76738"/>
                </a:cubicBezTo>
                <a:lnTo>
                  <a:pt x="557245" y="8290"/>
                </a:lnTo>
                <a:cubicBezTo>
                  <a:pt x="559712" y="4249"/>
                  <a:pt x="563571" y="1566"/>
                  <a:pt x="567825" y="508"/>
                </a:cubicBezTo>
                <a:close/>
                <a:moveTo>
                  <a:pt x="474185" y="508"/>
                </a:moveTo>
                <a:cubicBezTo>
                  <a:pt x="478439" y="-550"/>
                  <a:pt x="483089" y="19"/>
                  <a:pt x="487138" y="2481"/>
                </a:cubicBezTo>
                <a:cubicBezTo>
                  <a:pt x="495236" y="7406"/>
                  <a:pt x="497766" y="17888"/>
                  <a:pt x="492832" y="25971"/>
                </a:cubicBezTo>
                <a:lnTo>
                  <a:pt x="458670" y="82295"/>
                </a:lnTo>
                <a:lnTo>
                  <a:pt x="507888" y="126116"/>
                </a:lnTo>
                <a:cubicBezTo>
                  <a:pt x="514088" y="131547"/>
                  <a:pt x="515480" y="140639"/>
                  <a:pt x="511178" y="147711"/>
                </a:cubicBezTo>
                <a:lnTo>
                  <a:pt x="469551" y="216285"/>
                </a:lnTo>
                <a:cubicBezTo>
                  <a:pt x="466388" y="221589"/>
                  <a:pt x="460694" y="224494"/>
                  <a:pt x="454874" y="224494"/>
                </a:cubicBezTo>
                <a:cubicBezTo>
                  <a:pt x="451838" y="224494"/>
                  <a:pt x="448801" y="223736"/>
                  <a:pt x="446017" y="221968"/>
                </a:cubicBezTo>
                <a:cubicBezTo>
                  <a:pt x="437920" y="217169"/>
                  <a:pt x="435389" y="206561"/>
                  <a:pt x="440324" y="198479"/>
                </a:cubicBezTo>
                <a:lnTo>
                  <a:pt x="474486" y="142155"/>
                </a:lnTo>
                <a:lnTo>
                  <a:pt x="425141" y="98459"/>
                </a:lnTo>
                <a:cubicBezTo>
                  <a:pt x="418941" y="92903"/>
                  <a:pt x="417676" y="83810"/>
                  <a:pt x="421978" y="76738"/>
                </a:cubicBezTo>
                <a:lnTo>
                  <a:pt x="463604" y="8290"/>
                </a:lnTo>
                <a:cubicBezTo>
                  <a:pt x="466072" y="4249"/>
                  <a:pt x="469931" y="1566"/>
                  <a:pt x="474185" y="508"/>
                </a:cubicBezTo>
                <a:close/>
              </a:path>
            </a:pathLst>
          </a:custGeom>
          <a:solidFill>
            <a:srgbClr val="3F8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confont-10592-514954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119232" y="1937492"/>
            <a:ext cx="531400" cy="548291"/>
          </a:xfrm>
          <a:custGeom>
            <a:avLst/>
            <a:gdLst>
              <a:gd name="connsiteX0" fmla="*/ 83984 w 403844"/>
              <a:gd name="connsiteY0" fmla="*/ 296945 h 416680"/>
              <a:gd name="connsiteX1" fmla="*/ 141563 w 403844"/>
              <a:gd name="connsiteY1" fmla="*/ 316879 h 416680"/>
              <a:gd name="connsiteX2" fmla="*/ 171662 w 403844"/>
              <a:gd name="connsiteY2" fmla="*/ 321542 h 416680"/>
              <a:gd name="connsiteX3" fmla="*/ 202095 w 403844"/>
              <a:gd name="connsiteY3" fmla="*/ 323017 h 416680"/>
              <a:gd name="connsiteX4" fmla="*/ 232528 w 403844"/>
              <a:gd name="connsiteY4" fmla="*/ 321542 h 416680"/>
              <a:gd name="connsiteX5" fmla="*/ 262579 w 403844"/>
              <a:gd name="connsiteY5" fmla="*/ 316879 h 416680"/>
              <a:gd name="connsiteX6" fmla="*/ 320063 w 403844"/>
              <a:gd name="connsiteY6" fmla="*/ 296945 h 416680"/>
              <a:gd name="connsiteX7" fmla="*/ 321111 w 403844"/>
              <a:gd name="connsiteY7" fmla="*/ 298753 h 416680"/>
              <a:gd name="connsiteX8" fmla="*/ 263770 w 403844"/>
              <a:gd name="connsiteY8" fmla="*/ 322350 h 416680"/>
              <a:gd name="connsiteX9" fmla="*/ 233099 w 403844"/>
              <a:gd name="connsiteY9" fmla="*/ 327822 h 416680"/>
              <a:gd name="connsiteX10" fmla="*/ 202047 w 403844"/>
              <a:gd name="connsiteY10" fmla="*/ 329582 h 416680"/>
              <a:gd name="connsiteX11" fmla="*/ 170948 w 403844"/>
              <a:gd name="connsiteY11" fmla="*/ 327822 h 416680"/>
              <a:gd name="connsiteX12" fmla="*/ 140277 w 403844"/>
              <a:gd name="connsiteY12" fmla="*/ 322303 h 416680"/>
              <a:gd name="connsiteX13" fmla="*/ 83031 w 403844"/>
              <a:gd name="connsiteY13" fmla="*/ 298610 h 416680"/>
              <a:gd name="connsiteX14" fmla="*/ 22573 w 403844"/>
              <a:gd name="connsiteY14" fmla="*/ 245085 h 416680"/>
              <a:gd name="connsiteX15" fmla="*/ 12667 w 403844"/>
              <a:gd name="connsiteY15" fmla="*/ 283566 h 416680"/>
              <a:gd name="connsiteX16" fmla="*/ 67101 w 403844"/>
              <a:gd name="connsiteY16" fmla="*/ 368054 h 416680"/>
              <a:gd name="connsiteX17" fmla="*/ 202017 w 403844"/>
              <a:gd name="connsiteY17" fmla="*/ 404202 h 416680"/>
              <a:gd name="connsiteX18" fmla="*/ 336886 w 403844"/>
              <a:gd name="connsiteY18" fmla="*/ 368007 h 416680"/>
              <a:gd name="connsiteX19" fmla="*/ 391176 w 403844"/>
              <a:gd name="connsiteY19" fmla="*/ 283614 h 416680"/>
              <a:gd name="connsiteX20" fmla="*/ 381319 w 403844"/>
              <a:gd name="connsiteY20" fmla="*/ 245180 h 416680"/>
              <a:gd name="connsiteX21" fmla="*/ 366889 w 403844"/>
              <a:gd name="connsiteY21" fmla="*/ 265326 h 416680"/>
              <a:gd name="connsiteX22" fmla="*/ 280977 w 403844"/>
              <a:gd name="connsiteY22" fmla="*/ 295235 h 416680"/>
              <a:gd name="connsiteX23" fmla="*/ 201922 w 403844"/>
              <a:gd name="connsiteY23" fmla="*/ 301902 h 416680"/>
              <a:gd name="connsiteX24" fmla="*/ 122868 w 403844"/>
              <a:gd name="connsiteY24" fmla="*/ 295235 h 416680"/>
              <a:gd name="connsiteX25" fmla="*/ 36955 w 403844"/>
              <a:gd name="connsiteY25" fmla="*/ 265326 h 416680"/>
              <a:gd name="connsiteX26" fmla="*/ 22573 w 403844"/>
              <a:gd name="connsiteY26" fmla="*/ 245085 h 416680"/>
              <a:gd name="connsiteX27" fmla="*/ 139060 w 403844"/>
              <a:gd name="connsiteY27" fmla="*/ 40247 h 416680"/>
              <a:gd name="connsiteX28" fmla="*/ 38241 w 403844"/>
              <a:gd name="connsiteY28" fmla="*/ 191458 h 416680"/>
              <a:gd name="connsiteX29" fmla="*/ 38241 w 403844"/>
              <a:gd name="connsiteY29" fmla="*/ 239036 h 416680"/>
              <a:gd name="connsiteX30" fmla="*/ 45051 w 403844"/>
              <a:gd name="connsiteY30" fmla="*/ 251181 h 416680"/>
              <a:gd name="connsiteX31" fmla="*/ 202017 w 403844"/>
              <a:gd name="connsiteY31" fmla="*/ 285567 h 416680"/>
              <a:gd name="connsiteX32" fmla="*/ 358936 w 403844"/>
              <a:gd name="connsiteY32" fmla="*/ 251181 h 416680"/>
              <a:gd name="connsiteX33" fmla="*/ 365746 w 403844"/>
              <a:gd name="connsiteY33" fmla="*/ 239036 h 416680"/>
              <a:gd name="connsiteX34" fmla="*/ 365746 w 403844"/>
              <a:gd name="connsiteY34" fmla="*/ 191458 h 416680"/>
              <a:gd name="connsiteX35" fmla="*/ 264928 w 403844"/>
              <a:gd name="connsiteY35" fmla="*/ 40247 h 416680"/>
              <a:gd name="connsiteX36" fmla="*/ 229210 w 403844"/>
              <a:gd name="connsiteY36" fmla="*/ 192411 h 416680"/>
              <a:gd name="connsiteX37" fmla="*/ 202017 w 403844"/>
              <a:gd name="connsiteY37" fmla="*/ 213985 h 416680"/>
              <a:gd name="connsiteX38" fmla="*/ 174777 w 403844"/>
              <a:gd name="connsiteY38" fmla="*/ 192411 h 416680"/>
              <a:gd name="connsiteX39" fmla="*/ 138155 w 403844"/>
              <a:gd name="connsiteY39" fmla="*/ 36532 h 416680"/>
              <a:gd name="connsiteX40" fmla="*/ 65482 w 403844"/>
              <a:gd name="connsiteY40" fmla="*/ 94302 h 416680"/>
              <a:gd name="connsiteX41" fmla="*/ 34479 w 403844"/>
              <a:gd name="connsiteY41" fmla="*/ 191458 h 416680"/>
              <a:gd name="connsiteX42" fmla="*/ 34479 w 403844"/>
              <a:gd name="connsiteY42" fmla="*/ 239036 h 416680"/>
              <a:gd name="connsiteX43" fmla="*/ 43242 w 403844"/>
              <a:gd name="connsiteY43" fmla="*/ 254419 h 416680"/>
              <a:gd name="connsiteX44" fmla="*/ 125154 w 403844"/>
              <a:gd name="connsiteY44" fmla="*/ 282804 h 416680"/>
              <a:gd name="connsiteX45" fmla="*/ 202017 w 403844"/>
              <a:gd name="connsiteY45" fmla="*/ 289281 h 416680"/>
              <a:gd name="connsiteX46" fmla="*/ 278834 w 403844"/>
              <a:gd name="connsiteY46" fmla="*/ 282804 h 416680"/>
              <a:gd name="connsiteX47" fmla="*/ 360745 w 403844"/>
              <a:gd name="connsiteY47" fmla="*/ 254419 h 416680"/>
              <a:gd name="connsiteX48" fmla="*/ 369508 w 403844"/>
              <a:gd name="connsiteY48" fmla="*/ 239036 h 416680"/>
              <a:gd name="connsiteX49" fmla="*/ 369508 w 403844"/>
              <a:gd name="connsiteY49" fmla="*/ 191458 h 416680"/>
              <a:gd name="connsiteX50" fmla="*/ 338505 w 403844"/>
              <a:gd name="connsiteY50" fmla="*/ 94302 h 416680"/>
              <a:gd name="connsiteX51" fmla="*/ 265832 w 403844"/>
              <a:gd name="connsiteY51" fmla="*/ 36532 h 416680"/>
              <a:gd name="connsiteX52" fmla="*/ 265213 w 403844"/>
              <a:gd name="connsiteY52" fmla="*/ 39009 h 416680"/>
              <a:gd name="connsiteX53" fmla="*/ 367032 w 403844"/>
              <a:gd name="connsiteY53" fmla="*/ 191458 h 416680"/>
              <a:gd name="connsiteX54" fmla="*/ 367032 w 403844"/>
              <a:gd name="connsiteY54" fmla="*/ 239036 h 416680"/>
              <a:gd name="connsiteX55" fmla="*/ 359507 w 403844"/>
              <a:gd name="connsiteY55" fmla="*/ 252276 h 416680"/>
              <a:gd name="connsiteX56" fmla="*/ 202017 w 403844"/>
              <a:gd name="connsiteY56" fmla="*/ 286852 h 416680"/>
              <a:gd name="connsiteX57" fmla="*/ 44480 w 403844"/>
              <a:gd name="connsiteY57" fmla="*/ 252276 h 416680"/>
              <a:gd name="connsiteX58" fmla="*/ 36955 w 403844"/>
              <a:gd name="connsiteY58" fmla="*/ 239036 h 416680"/>
              <a:gd name="connsiteX59" fmla="*/ 36955 w 403844"/>
              <a:gd name="connsiteY59" fmla="*/ 191458 h 416680"/>
              <a:gd name="connsiteX60" fmla="*/ 138774 w 403844"/>
              <a:gd name="connsiteY60" fmla="*/ 39009 h 416680"/>
              <a:gd name="connsiteX61" fmla="*/ 202017 w 403844"/>
              <a:gd name="connsiteY61" fmla="*/ 27769 h 416680"/>
              <a:gd name="connsiteX62" fmla="*/ 183825 w 403844"/>
              <a:gd name="connsiteY62" fmla="*/ 28817 h 416680"/>
              <a:gd name="connsiteX63" fmla="*/ 198208 w 403844"/>
              <a:gd name="connsiteY63" fmla="*/ 60393 h 416680"/>
              <a:gd name="connsiteX64" fmla="*/ 202017 w 403844"/>
              <a:gd name="connsiteY64" fmla="*/ 62821 h 416680"/>
              <a:gd name="connsiteX65" fmla="*/ 205827 w 403844"/>
              <a:gd name="connsiteY65" fmla="*/ 60393 h 416680"/>
              <a:gd name="connsiteX66" fmla="*/ 220162 w 403844"/>
              <a:gd name="connsiteY66" fmla="*/ 28817 h 416680"/>
              <a:gd name="connsiteX67" fmla="*/ 202017 w 403844"/>
              <a:gd name="connsiteY67" fmla="*/ 27769 h 416680"/>
              <a:gd name="connsiteX68" fmla="*/ 202017 w 403844"/>
              <a:gd name="connsiteY68" fmla="*/ 23959 h 416680"/>
              <a:gd name="connsiteX69" fmla="*/ 182159 w 403844"/>
              <a:gd name="connsiteY69" fmla="*/ 25150 h 416680"/>
              <a:gd name="connsiteX70" fmla="*/ 183302 w 403844"/>
              <a:gd name="connsiteY70" fmla="*/ 27579 h 416680"/>
              <a:gd name="connsiteX71" fmla="*/ 202017 w 403844"/>
              <a:gd name="connsiteY71" fmla="*/ 26435 h 416680"/>
              <a:gd name="connsiteX72" fmla="*/ 220686 w 403844"/>
              <a:gd name="connsiteY72" fmla="*/ 27579 h 416680"/>
              <a:gd name="connsiteX73" fmla="*/ 221829 w 403844"/>
              <a:gd name="connsiteY73" fmla="*/ 25150 h 416680"/>
              <a:gd name="connsiteX74" fmla="*/ 202017 w 403844"/>
              <a:gd name="connsiteY74" fmla="*/ 23959 h 416680"/>
              <a:gd name="connsiteX75" fmla="*/ 162776 w 403844"/>
              <a:gd name="connsiteY75" fmla="*/ 12576 h 416680"/>
              <a:gd name="connsiteX76" fmla="*/ 149299 w 403844"/>
              <a:gd name="connsiteY76" fmla="*/ 16101 h 416680"/>
              <a:gd name="connsiteX77" fmla="*/ 146441 w 403844"/>
              <a:gd name="connsiteY77" fmla="*/ 17006 h 416680"/>
              <a:gd name="connsiteX78" fmla="*/ 150013 w 403844"/>
              <a:gd name="connsiteY78" fmla="*/ 32103 h 416680"/>
              <a:gd name="connsiteX79" fmla="*/ 186969 w 403844"/>
              <a:gd name="connsiteY79" fmla="*/ 189553 h 416680"/>
              <a:gd name="connsiteX80" fmla="*/ 201970 w 403844"/>
              <a:gd name="connsiteY80" fmla="*/ 201460 h 416680"/>
              <a:gd name="connsiteX81" fmla="*/ 216971 w 403844"/>
              <a:gd name="connsiteY81" fmla="*/ 189553 h 416680"/>
              <a:gd name="connsiteX82" fmla="*/ 257546 w 403844"/>
              <a:gd name="connsiteY82" fmla="*/ 16958 h 416680"/>
              <a:gd name="connsiteX83" fmla="*/ 241307 w 403844"/>
              <a:gd name="connsiteY83" fmla="*/ 12624 h 416680"/>
              <a:gd name="connsiteX84" fmla="*/ 217162 w 403844"/>
              <a:gd name="connsiteY84" fmla="*/ 65536 h 416680"/>
              <a:gd name="connsiteX85" fmla="*/ 202017 w 403844"/>
              <a:gd name="connsiteY85" fmla="*/ 75299 h 416680"/>
              <a:gd name="connsiteX86" fmla="*/ 186826 w 403844"/>
              <a:gd name="connsiteY86" fmla="*/ 65536 h 416680"/>
              <a:gd name="connsiteX87" fmla="*/ 242307 w 403844"/>
              <a:gd name="connsiteY87" fmla="*/ 146 h 416680"/>
              <a:gd name="connsiteX88" fmla="*/ 243021 w 403844"/>
              <a:gd name="connsiteY88" fmla="*/ 241 h 416680"/>
              <a:gd name="connsiteX89" fmla="*/ 257594 w 403844"/>
              <a:gd name="connsiteY89" fmla="*/ 3956 h 416680"/>
              <a:gd name="connsiteX90" fmla="*/ 262356 w 403844"/>
              <a:gd name="connsiteY90" fmla="*/ 5433 h 416680"/>
              <a:gd name="connsiteX91" fmla="*/ 269214 w 403844"/>
              <a:gd name="connsiteY91" fmla="*/ 11672 h 416680"/>
              <a:gd name="connsiteX92" fmla="*/ 269404 w 403844"/>
              <a:gd name="connsiteY92" fmla="*/ 12100 h 416680"/>
              <a:gd name="connsiteX93" fmla="*/ 269642 w 403844"/>
              <a:gd name="connsiteY93" fmla="*/ 12624 h 416680"/>
              <a:gd name="connsiteX94" fmla="*/ 269880 w 403844"/>
              <a:gd name="connsiteY94" fmla="*/ 13434 h 416680"/>
              <a:gd name="connsiteX95" fmla="*/ 269928 w 403844"/>
              <a:gd name="connsiteY95" fmla="*/ 13672 h 416680"/>
              <a:gd name="connsiteX96" fmla="*/ 270214 w 403844"/>
              <a:gd name="connsiteY96" fmla="*/ 16767 h 416680"/>
              <a:gd name="connsiteX97" fmla="*/ 270214 w 403844"/>
              <a:gd name="connsiteY97" fmla="*/ 16815 h 416680"/>
              <a:gd name="connsiteX98" fmla="*/ 269928 w 403844"/>
              <a:gd name="connsiteY98" fmla="*/ 18958 h 416680"/>
              <a:gd name="connsiteX99" fmla="*/ 268690 w 403844"/>
              <a:gd name="connsiteY99" fmla="*/ 24245 h 416680"/>
              <a:gd name="connsiteX100" fmla="*/ 348697 w 403844"/>
              <a:gd name="connsiteY100" fmla="*/ 87111 h 416680"/>
              <a:gd name="connsiteX101" fmla="*/ 382033 w 403844"/>
              <a:gd name="connsiteY101" fmla="*/ 191506 h 416680"/>
              <a:gd name="connsiteX102" fmla="*/ 382033 w 403844"/>
              <a:gd name="connsiteY102" fmla="*/ 223082 h 416680"/>
              <a:gd name="connsiteX103" fmla="*/ 403844 w 403844"/>
              <a:gd name="connsiteY103" fmla="*/ 283566 h 416680"/>
              <a:gd name="connsiteX104" fmla="*/ 387510 w 403844"/>
              <a:gd name="connsiteY104" fmla="*/ 336383 h 416680"/>
              <a:gd name="connsiteX105" fmla="*/ 343744 w 403844"/>
              <a:gd name="connsiteY105" fmla="*/ 378532 h 416680"/>
              <a:gd name="connsiteX106" fmla="*/ 202017 w 403844"/>
              <a:gd name="connsiteY106" fmla="*/ 416680 h 416680"/>
              <a:gd name="connsiteX107" fmla="*/ 60148 w 403844"/>
              <a:gd name="connsiteY107" fmla="*/ 378627 h 416680"/>
              <a:gd name="connsiteX108" fmla="*/ 16382 w 403844"/>
              <a:gd name="connsiteY108" fmla="*/ 336478 h 416680"/>
              <a:gd name="connsiteX109" fmla="*/ 0 w 403844"/>
              <a:gd name="connsiteY109" fmla="*/ 283709 h 416680"/>
              <a:gd name="connsiteX110" fmla="*/ 21859 w 403844"/>
              <a:gd name="connsiteY110" fmla="*/ 223225 h 416680"/>
              <a:gd name="connsiteX111" fmla="*/ 21859 w 403844"/>
              <a:gd name="connsiteY111" fmla="*/ 191649 h 416680"/>
              <a:gd name="connsiteX112" fmla="*/ 55195 w 403844"/>
              <a:gd name="connsiteY112" fmla="*/ 87253 h 416680"/>
              <a:gd name="connsiteX113" fmla="*/ 135202 w 403844"/>
              <a:gd name="connsiteY113" fmla="*/ 24388 h 416680"/>
              <a:gd name="connsiteX114" fmla="*/ 133964 w 403844"/>
              <a:gd name="connsiteY114" fmla="*/ 19054 h 416680"/>
              <a:gd name="connsiteX115" fmla="*/ 133774 w 403844"/>
              <a:gd name="connsiteY115" fmla="*/ 14910 h 416680"/>
              <a:gd name="connsiteX116" fmla="*/ 133774 w 403844"/>
              <a:gd name="connsiteY116" fmla="*/ 14720 h 416680"/>
              <a:gd name="connsiteX117" fmla="*/ 133821 w 403844"/>
              <a:gd name="connsiteY117" fmla="*/ 14529 h 416680"/>
              <a:gd name="connsiteX118" fmla="*/ 137345 w 403844"/>
              <a:gd name="connsiteY118" fmla="*/ 7909 h 416680"/>
              <a:gd name="connsiteX119" fmla="*/ 141536 w 403844"/>
              <a:gd name="connsiteY119" fmla="*/ 5433 h 416680"/>
              <a:gd name="connsiteX120" fmla="*/ 151870 w 403844"/>
              <a:gd name="connsiteY120" fmla="*/ 2385 h 416680"/>
              <a:gd name="connsiteX121" fmla="*/ 160871 w 403844"/>
              <a:gd name="connsiteY121" fmla="*/ 241 h 416680"/>
              <a:gd name="connsiteX122" fmla="*/ 173729 w 403844"/>
              <a:gd name="connsiteY122" fmla="*/ 6766 h 416680"/>
              <a:gd name="connsiteX123" fmla="*/ 176682 w 403844"/>
              <a:gd name="connsiteY123" fmla="*/ 13291 h 416680"/>
              <a:gd name="connsiteX124" fmla="*/ 201922 w 403844"/>
              <a:gd name="connsiteY124" fmla="*/ 11529 h 416680"/>
              <a:gd name="connsiteX125" fmla="*/ 227162 w 403844"/>
              <a:gd name="connsiteY125" fmla="*/ 13291 h 416680"/>
              <a:gd name="connsiteX126" fmla="*/ 228020 w 403844"/>
              <a:gd name="connsiteY126" fmla="*/ 11386 h 416680"/>
              <a:gd name="connsiteX127" fmla="*/ 230163 w 403844"/>
              <a:gd name="connsiteY127" fmla="*/ 6766 h 416680"/>
              <a:gd name="connsiteX128" fmla="*/ 242307 w 403844"/>
              <a:gd name="connsiteY128" fmla="*/ 146 h 41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03844" h="416680">
                <a:moveTo>
                  <a:pt x="83984" y="296945"/>
                </a:moveTo>
                <a:cubicBezTo>
                  <a:pt x="102272" y="306080"/>
                  <a:pt x="121656" y="312645"/>
                  <a:pt x="141563" y="316879"/>
                </a:cubicBezTo>
                <a:cubicBezTo>
                  <a:pt x="151469" y="318973"/>
                  <a:pt x="161566" y="320543"/>
                  <a:pt x="171662" y="321542"/>
                </a:cubicBezTo>
                <a:cubicBezTo>
                  <a:pt x="181807" y="322541"/>
                  <a:pt x="191903" y="323017"/>
                  <a:pt x="202095" y="323017"/>
                </a:cubicBezTo>
                <a:cubicBezTo>
                  <a:pt x="212287" y="323064"/>
                  <a:pt x="222384" y="322541"/>
                  <a:pt x="232528" y="321542"/>
                </a:cubicBezTo>
                <a:cubicBezTo>
                  <a:pt x="242577" y="320590"/>
                  <a:pt x="252626" y="318973"/>
                  <a:pt x="262579" y="316879"/>
                </a:cubicBezTo>
                <a:cubicBezTo>
                  <a:pt x="282392" y="312645"/>
                  <a:pt x="301775" y="306032"/>
                  <a:pt x="320063" y="296945"/>
                </a:cubicBezTo>
                <a:lnTo>
                  <a:pt x="321111" y="298753"/>
                </a:lnTo>
                <a:cubicBezTo>
                  <a:pt x="303490" y="309600"/>
                  <a:pt x="283963" y="317355"/>
                  <a:pt x="263770" y="322350"/>
                </a:cubicBezTo>
                <a:cubicBezTo>
                  <a:pt x="253721" y="324824"/>
                  <a:pt x="243386" y="326585"/>
                  <a:pt x="233099" y="327822"/>
                </a:cubicBezTo>
                <a:cubicBezTo>
                  <a:pt x="222812" y="329011"/>
                  <a:pt x="212382" y="329534"/>
                  <a:pt x="202047" y="329582"/>
                </a:cubicBezTo>
                <a:cubicBezTo>
                  <a:pt x="191665" y="329534"/>
                  <a:pt x="181235" y="329011"/>
                  <a:pt x="170948" y="327822"/>
                </a:cubicBezTo>
                <a:cubicBezTo>
                  <a:pt x="160661" y="326585"/>
                  <a:pt x="150326" y="324824"/>
                  <a:pt x="140277" y="322303"/>
                </a:cubicBezTo>
                <a:cubicBezTo>
                  <a:pt x="120179" y="317307"/>
                  <a:pt x="100605" y="309553"/>
                  <a:pt x="83031" y="298610"/>
                </a:cubicBezTo>
                <a:close/>
                <a:moveTo>
                  <a:pt x="22573" y="245085"/>
                </a:moveTo>
                <a:cubicBezTo>
                  <a:pt x="16001" y="257420"/>
                  <a:pt x="12667" y="270279"/>
                  <a:pt x="12667" y="283566"/>
                </a:cubicBezTo>
                <a:cubicBezTo>
                  <a:pt x="12667" y="315285"/>
                  <a:pt x="31955" y="345242"/>
                  <a:pt x="67101" y="368054"/>
                </a:cubicBezTo>
                <a:cubicBezTo>
                  <a:pt x="103057" y="391343"/>
                  <a:pt x="150918" y="404202"/>
                  <a:pt x="202017" y="404202"/>
                </a:cubicBezTo>
                <a:cubicBezTo>
                  <a:pt x="253069" y="404202"/>
                  <a:pt x="300931" y="391343"/>
                  <a:pt x="336886" y="368007"/>
                </a:cubicBezTo>
                <a:cubicBezTo>
                  <a:pt x="372032" y="345242"/>
                  <a:pt x="391367" y="315237"/>
                  <a:pt x="391176" y="283614"/>
                </a:cubicBezTo>
                <a:cubicBezTo>
                  <a:pt x="391176" y="270422"/>
                  <a:pt x="387890" y="257515"/>
                  <a:pt x="381319" y="245180"/>
                </a:cubicBezTo>
                <a:cubicBezTo>
                  <a:pt x="379652" y="253610"/>
                  <a:pt x="374413" y="260992"/>
                  <a:pt x="366889" y="265326"/>
                </a:cubicBezTo>
                <a:cubicBezTo>
                  <a:pt x="342839" y="279185"/>
                  <a:pt x="313932" y="289234"/>
                  <a:pt x="280977" y="295235"/>
                </a:cubicBezTo>
                <a:cubicBezTo>
                  <a:pt x="256689" y="299664"/>
                  <a:pt x="230068" y="301902"/>
                  <a:pt x="201922" y="301902"/>
                </a:cubicBezTo>
                <a:cubicBezTo>
                  <a:pt x="173777" y="301902"/>
                  <a:pt x="147156" y="299664"/>
                  <a:pt x="122868" y="295235"/>
                </a:cubicBezTo>
                <a:cubicBezTo>
                  <a:pt x="89960" y="289234"/>
                  <a:pt x="61005" y="279185"/>
                  <a:pt x="36955" y="265326"/>
                </a:cubicBezTo>
                <a:cubicBezTo>
                  <a:pt x="29478" y="260992"/>
                  <a:pt x="24240" y="253562"/>
                  <a:pt x="22573" y="245085"/>
                </a:cubicBezTo>
                <a:close/>
                <a:moveTo>
                  <a:pt x="139060" y="40247"/>
                </a:moveTo>
                <a:cubicBezTo>
                  <a:pt x="78530" y="65489"/>
                  <a:pt x="38241" y="125497"/>
                  <a:pt x="38241" y="191458"/>
                </a:cubicBezTo>
                <a:lnTo>
                  <a:pt x="38241" y="239036"/>
                </a:lnTo>
                <a:cubicBezTo>
                  <a:pt x="38241" y="244085"/>
                  <a:pt x="40860" y="248752"/>
                  <a:pt x="45051" y="251181"/>
                </a:cubicBezTo>
                <a:cubicBezTo>
                  <a:pt x="84246" y="273660"/>
                  <a:pt x="138536" y="285567"/>
                  <a:pt x="202017" y="285567"/>
                </a:cubicBezTo>
                <a:cubicBezTo>
                  <a:pt x="265451" y="285567"/>
                  <a:pt x="319742" y="273660"/>
                  <a:pt x="358936" y="251181"/>
                </a:cubicBezTo>
                <a:cubicBezTo>
                  <a:pt x="363126" y="248752"/>
                  <a:pt x="365746" y="244085"/>
                  <a:pt x="365746" y="239036"/>
                </a:cubicBezTo>
                <a:lnTo>
                  <a:pt x="365746" y="191458"/>
                </a:lnTo>
                <a:cubicBezTo>
                  <a:pt x="365746" y="125449"/>
                  <a:pt x="325504" y="65489"/>
                  <a:pt x="264928" y="40247"/>
                </a:cubicBezTo>
                <a:lnTo>
                  <a:pt x="229210" y="192411"/>
                </a:lnTo>
                <a:cubicBezTo>
                  <a:pt x="226162" y="205365"/>
                  <a:pt x="215257" y="213985"/>
                  <a:pt x="202017" y="213985"/>
                </a:cubicBezTo>
                <a:cubicBezTo>
                  <a:pt x="188731" y="213985"/>
                  <a:pt x="177825" y="205317"/>
                  <a:pt x="174777" y="192411"/>
                </a:cubicBezTo>
                <a:close/>
                <a:moveTo>
                  <a:pt x="138155" y="36532"/>
                </a:moveTo>
                <a:cubicBezTo>
                  <a:pt x="109010" y="48534"/>
                  <a:pt x="84007" y="68441"/>
                  <a:pt x="65482" y="94302"/>
                </a:cubicBezTo>
                <a:cubicBezTo>
                  <a:pt x="45194" y="122830"/>
                  <a:pt x="34479" y="156406"/>
                  <a:pt x="34479" y="191458"/>
                </a:cubicBezTo>
                <a:lnTo>
                  <a:pt x="34479" y="239036"/>
                </a:lnTo>
                <a:cubicBezTo>
                  <a:pt x="34479" y="245418"/>
                  <a:pt x="37813" y="251276"/>
                  <a:pt x="43242" y="254419"/>
                </a:cubicBezTo>
                <a:cubicBezTo>
                  <a:pt x="66005" y="267516"/>
                  <a:pt x="93580" y="277042"/>
                  <a:pt x="125154" y="282804"/>
                </a:cubicBezTo>
                <a:cubicBezTo>
                  <a:pt x="148727" y="287091"/>
                  <a:pt x="174539" y="289281"/>
                  <a:pt x="202017" y="289281"/>
                </a:cubicBezTo>
                <a:cubicBezTo>
                  <a:pt x="229448" y="289281"/>
                  <a:pt x="255260" y="287091"/>
                  <a:pt x="278834" y="282804"/>
                </a:cubicBezTo>
                <a:cubicBezTo>
                  <a:pt x="310360" y="277089"/>
                  <a:pt x="337886" y="267516"/>
                  <a:pt x="360745" y="254419"/>
                </a:cubicBezTo>
                <a:cubicBezTo>
                  <a:pt x="366174" y="251324"/>
                  <a:pt x="369508" y="245418"/>
                  <a:pt x="369508" y="239036"/>
                </a:cubicBezTo>
                <a:lnTo>
                  <a:pt x="369508" y="191458"/>
                </a:lnTo>
                <a:cubicBezTo>
                  <a:pt x="369508" y="156358"/>
                  <a:pt x="358793" y="122782"/>
                  <a:pt x="338505" y="94302"/>
                </a:cubicBezTo>
                <a:cubicBezTo>
                  <a:pt x="320028" y="68346"/>
                  <a:pt x="294978" y="48534"/>
                  <a:pt x="265832" y="36532"/>
                </a:cubicBezTo>
                <a:lnTo>
                  <a:pt x="265213" y="39009"/>
                </a:lnTo>
                <a:cubicBezTo>
                  <a:pt x="326361" y="64441"/>
                  <a:pt x="367032" y="124925"/>
                  <a:pt x="367032" y="191458"/>
                </a:cubicBezTo>
                <a:lnTo>
                  <a:pt x="367032" y="239036"/>
                </a:lnTo>
                <a:cubicBezTo>
                  <a:pt x="367032" y="244513"/>
                  <a:pt x="364174" y="249562"/>
                  <a:pt x="359507" y="252276"/>
                </a:cubicBezTo>
                <a:cubicBezTo>
                  <a:pt x="320170" y="274898"/>
                  <a:pt x="265690" y="286852"/>
                  <a:pt x="202017" y="286852"/>
                </a:cubicBezTo>
                <a:cubicBezTo>
                  <a:pt x="138345" y="286852"/>
                  <a:pt x="83817" y="274898"/>
                  <a:pt x="44480" y="252276"/>
                </a:cubicBezTo>
                <a:cubicBezTo>
                  <a:pt x="39813" y="249562"/>
                  <a:pt x="36955" y="244513"/>
                  <a:pt x="36955" y="239036"/>
                </a:cubicBezTo>
                <a:lnTo>
                  <a:pt x="36955" y="191458"/>
                </a:lnTo>
                <a:cubicBezTo>
                  <a:pt x="36955" y="124925"/>
                  <a:pt x="77625" y="64441"/>
                  <a:pt x="138774" y="39009"/>
                </a:cubicBezTo>
                <a:close/>
                <a:moveTo>
                  <a:pt x="202017" y="27769"/>
                </a:moveTo>
                <a:cubicBezTo>
                  <a:pt x="196207" y="27769"/>
                  <a:pt x="190159" y="28102"/>
                  <a:pt x="183825" y="28817"/>
                </a:cubicBezTo>
                <a:lnTo>
                  <a:pt x="198208" y="60393"/>
                </a:lnTo>
                <a:cubicBezTo>
                  <a:pt x="199208" y="62583"/>
                  <a:pt x="201160" y="62821"/>
                  <a:pt x="202017" y="62821"/>
                </a:cubicBezTo>
                <a:cubicBezTo>
                  <a:pt x="202827" y="62821"/>
                  <a:pt x="204780" y="62583"/>
                  <a:pt x="205827" y="60393"/>
                </a:cubicBezTo>
                <a:lnTo>
                  <a:pt x="220162" y="28817"/>
                </a:lnTo>
                <a:cubicBezTo>
                  <a:pt x="213828" y="28102"/>
                  <a:pt x="207780" y="27769"/>
                  <a:pt x="202017" y="27769"/>
                </a:cubicBezTo>
                <a:close/>
                <a:moveTo>
                  <a:pt x="202017" y="23959"/>
                </a:moveTo>
                <a:cubicBezTo>
                  <a:pt x="195445" y="23959"/>
                  <a:pt x="188826" y="24340"/>
                  <a:pt x="182159" y="25150"/>
                </a:cubicBezTo>
                <a:lnTo>
                  <a:pt x="183302" y="27579"/>
                </a:lnTo>
                <a:cubicBezTo>
                  <a:pt x="189778" y="26864"/>
                  <a:pt x="196065" y="26435"/>
                  <a:pt x="202017" y="26435"/>
                </a:cubicBezTo>
                <a:cubicBezTo>
                  <a:pt x="207970" y="26435"/>
                  <a:pt x="214209" y="26817"/>
                  <a:pt x="220686" y="27579"/>
                </a:cubicBezTo>
                <a:lnTo>
                  <a:pt x="221829" y="25150"/>
                </a:lnTo>
                <a:cubicBezTo>
                  <a:pt x="215161" y="24340"/>
                  <a:pt x="208542" y="23959"/>
                  <a:pt x="202017" y="23959"/>
                </a:cubicBezTo>
                <a:close/>
                <a:moveTo>
                  <a:pt x="162776" y="12576"/>
                </a:moveTo>
                <a:cubicBezTo>
                  <a:pt x="158252" y="13577"/>
                  <a:pt x="153728" y="14767"/>
                  <a:pt x="149299" y="16101"/>
                </a:cubicBezTo>
                <a:lnTo>
                  <a:pt x="146441" y="17006"/>
                </a:lnTo>
                <a:lnTo>
                  <a:pt x="150013" y="32103"/>
                </a:lnTo>
                <a:lnTo>
                  <a:pt x="186969" y="189553"/>
                </a:lnTo>
                <a:cubicBezTo>
                  <a:pt x="189016" y="198364"/>
                  <a:pt x="196350" y="201460"/>
                  <a:pt x="201970" y="201460"/>
                </a:cubicBezTo>
                <a:cubicBezTo>
                  <a:pt x="207637" y="201460"/>
                  <a:pt x="214923" y="198316"/>
                  <a:pt x="216971" y="189553"/>
                </a:cubicBezTo>
                <a:lnTo>
                  <a:pt x="257546" y="16958"/>
                </a:lnTo>
                <a:cubicBezTo>
                  <a:pt x="252260" y="15291"/>
                  <a:pt x="246783" y="13815"/>
                  <a:pt x="241307" y="12624"/>
                </a:cubicBezTo>
                <a:lnTo>
                  <a:pt x="217162" y="65536"/>
                </a:lnTo>
                <a:cubicBezTo>
                  <a:pt x="214447" y="71585"/>
                  <a:pt x="208589" y="75299"/>
                  <a:pt x="202017" y="75299"/>
                </a:cubicBezTo>
                <a:cubicBezTo>
                  <a:pt x="195398" y="75299"/>
                  <a:pt x="189540" y="71585"/>
                  <a:pt x="186826" y="65536"/>
                </a:cubicBezTo>
                <a:close/>
                <a:moveTo>
                  <a:pt x="242307" y="146"/>
                </a:moveTo>
                <a:cubicBezTo>
                  <a:pt x="242545" y="194"/>
                  <a:pt x="242783" y="194"/>
                  <a:pt x="243021" y="241"/>
                </a:cubicBezTo>
                <a:cubicBezTo>
                  <a:pt x="247974" y="1289"/>
                  <a:pt x="252784" y="2527"/>
                  <a:pt x="257594" y="3956"/>
                </a:cubicBezTo>
                <a:cubicBezTo>
                  <a:pt x="259213" y="4432"/>
                  <a:pt x="260832" y="4909"/>
                  <a:pt x="262356" y="5433"/>
                </a:cubicBezTo>
                <a:cubicBezTo>
                  <a:pt x="265499" y="6528"/>
                  <a:pt x="267880" y="8814"/>
                  <a:pt x="269214" y="11672"/>
                </a:cubicBezTo>
                <a:cubicBezTo>
                  <a:pt x="269261" y="11814"/>
                  <a:pt x="269309" y="12005"/>
                  <a:pt x="269404" y="12100"/>
                </a:cubicBezTo>
                <a:cubicBezTo>
                  <a:pt x="269499" y="12291"/>
                  <a:pt x="269547" y="12434"/>
                  <a:pt x="269642" y="12624"/>
                </a:cubicBezTo>
                <a:cubicBezTo>
                  <a:pt x="269738" y="12862"/>
                  <a:pt x="269785" y="13196"/>
                  <a:pt x="269880" y="13434"/>
                </a:cubicBezTo>
                <a:cubicBezTo>
                  <a:pt x="269880" y="13481"/>
                  <a:pt x="269928" y="13577"/>
                  <a:pt x="269928" y="13672"/>
                </a:cubicBezTo>
                <a:cubicBezTo>
                  <a:pt x="270166" y="14672"/>
                  <a:pt x="270261" y="15672"/>
                  <a:pt x="270214" y="16767"/>
                </a:cubicBezTo>
                <a:lnTo>
                  <a:pt x="270214" y="16815"/>
                </a:lnTo>
                <a:cubicBezTo>
                  <a:pt x="270166" y="17530"/>
                  <a:pt x="270119" y="18244"/>
                  <a:pt x="269928" y="18958"/>
                </a:cubicBezTo>
                <a:lnTo>
                  <a:pt x="268690" y="24245"/>
                </a:lnTo>
                <a:cubicBezTo>
                  <a:pt x="300883" y="37056"/>
                  <a:pt x="328457" y="58726"/>
                  <a:pt x="348697" y="87111"/>
                </a:cubicBezTo>
                <a:cubicBezTo>
                  <a:pt x="370460" y="117686"/>
                  <a:pt x="382033" y="153834"/>
                  <a:pt x="382033" y="191506"/>
                </a:cubicBezTo>
                <a:lnTo>
                  <a:pt x="382033" y="223082"/>
                </a:lnTo>
                <a:cubicBezTo>
                  <a:pt x="396320" y="241608"/>
                  <a:pt x="403844" y="262516"/>
                  <a:pt x="403844" y="283566"/>
                </a:cubicBezTo>
                <a:cubicBezTo>
                  <a:pt x="403844" y="301902"/>
                  <a:pt x="398368" y="319714"/>
                  <a:pt x="387510" y="336383"/>
                </a:cubicBezTo>
                <a:cubicBezTo>
                  <a:pt x="377128" y="352195"/>
                  <a:pt x="362412" y="366387"/>
                  <a:pt x="343744" y="378532"/>
                </a:cubicBezTo>
                <a:cubicBezTo>
                  <a:pt x="305741" y="403107"/>
                  <a:pt x="255451" y="416680"/>
                  <a:pt x="202017" y="416680"/>
                </a:cubicBezTo>
                <a:cubicBezTo>
                  <a:pt x="148537" y="416680"/>
                  <a:pt x="98247" y="403107"/>
                  <a:pt x="60148" y="378627"/>
                </a:cubicBezTo>
                <a:cubicBezTo>
                  <a:pt x="41432" y="366578"/>
                  <a:pt x="26764" y="352338"/>
                  <a:pt x="16382" y="336478"/>
                </a:cubicBezTo>
                <a:cubicBezTo>
                  <a:pt x="5572" y="319809"/>
                  <a:pt x="0" y="302045"/>
                  <a:pt x="0" y="283709"/>
                </a:cubicBezTo>
                <a:cubicBezTo>
                  <a:pt x="0" y="262659"/>
                  <a:pt x="7572" y="241703"/>
                  <a:pt x="21859" y="223225"/>
                </a:cubicBezTo>
                <a:lnTo>
                  <a:pt x="21859" y="191649"/>
                </a:lnTo>
                <a:cubicBezTo>
                  <a:pt x="21859" y="153929"/>
                  <a:pt x="33431" y="117829"/>
                  <a:pt x="55195" y="87253"/>
                </a:cubicBezTo>
                <a:cubicBezTo>
                  <a:pt x="75435" y="58821"/>
                  <a:pt x="103057" y="37151"/>
                  <a:pt x="135202" y="24388"/>
                </a:cubicBezTo>
                <a:lnTo>
                  <a:pt x="133964" y="19054"/>
                </a:lnTo>
                <a:cubicBezTo>
                  <a:pt x="133678" y="17625"/>
                  <a:pt x="133583" y="16291"/>
                  <a:pt x="133774" y="14910"/>
                </a:cubicBezTo>
                <a:lnTo>
                  <a:pt x="133774" y="14720"/>
                </a:lnTo>
                <a:cubicBezTo>
                  <a:pt x="133821" y="14672"/>
                  <a:pt x="133821" y="14577"/>
                  <a:pt x="133821" y="14529"/>
                </a:cubicBezTo>
                <a:cubicBezTo>
                  <a:pt x="134250" y="12005"/>
                  <a:pt x="135488" y="9671"/>
                  <a:pt x="137345" y="7909"/>
                </a:cubicBezTo>
                <a:cubicBezTo>
                  <a:pt x="138488" y="6814"/>
                  <a:pt x="139917" y="5956"/>
                  <a:pt x="141536" y="5433"/>
                </a:cubicBezTo>
                <a:cubicBezTo>
                  <a:pt x="144917" y="4290"/>
                  <a:pt x="148346" y="3289"/>
                  <a:pt x="151870" y="2385"/>
                </a:cubicBezTo>
                <a:cubicBezTo>
                  <a:pt x="154871" y="1623"/>
                  <a:pt x="157871" y="908"/>
                  <a:pt x="160871" y="241"/>
                </a:cubicBezTo>
                <a:cubicBezTo>
                  <a:pt x="166110" y="-854"/>
                  <a:pt x="171539" y="1861"/>
                  <a:pt x="173729" y="6766"/>
                </a:cubicBezTo>
                <a:lnTo>
                  <a:pt x="176682" y="13291"/>
                </a:lnTo>
                <a:cubicBezTo>
                  <a:pt x="185159" y="12100"/>
                  <a:pt x="193588" y="11529"/>
                  <a:pt x="201922" y="11529"/>
                </a:cubicBezTo>
                <a:cubicBezTo>
                  <a:pt x="210256" y="11529"/>
                  <a:pt x="218733" y="12100"/>
                  <a:pt x="227162" y="13291"/>
                </a:cubicBezTo>
                <a:lnTo>
                  <a:pt x="228020" y="11386"/>
                </a:lnTo>
                <a:lnTo>
                  <a:pt x="230163" y="6766"/>
                </a:lnTo>
                <a:cubicBezTo>
                  <a:pt x="232306" y="2099"/>
                  <a:pt x="237306" y="-568"/>
                  <a:pt x="242307" y="146"/>
                </a:cubicBezTo>
                <a:close/>
              </a:path>
            </a:pathLst>
          </a:custGeom>
          <a:solidFill>
            <a:srgbClr val="3F81C1"/>
          </a:solidFill>
          <a:ln>
            <a:solidFill>
              <a:srgbClr val="3F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ef-cooker-hat_73320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931459" y="1918978"/>
            <a:ext cx="538987" cy="548569"/>
          </a:xfrm>
          <a:custGeom>
            <a:avLst/>
            <a:gdLst>
              <a:gd name="T0" fmla="*/ 2106 w 2704"/>
              <a:gd name="T1" fmla="*/ 2548 h 2756"/>
              <a:gd name="T2" fmla="*/ 2106 w 2704"/>
              <a:gd name="T3" fmla="*/ 2689 h 2756"/>
              <a:gd name="T4" fmla="*/ 2039 w 2704"/>
              <a:gd name="T5" fmla="*/ 2756 h 2756"/>
              <a:gd name="T6" fmla="*/ 665 w 2704"/>
              <a:gd name="T7" fmla="*/ 2756 h 2756"/>
              <a:gd name="T8" fmla="*/ 598 w 2704"/>
              <a:gd name="T9" fmla="*/ 2689 h 2756"/>
              <a:gd name="T10" fmla="*/ 598 w 2704"/>
              <a:gd name="T11" fmla="*/ 2548 h 2756"/>
              <a:gd name="T12" fmla="*/ 2106 w 2704"/>
              <a:gd name="T13" fmla="*/ 2548 h 2756"/>
              <a:gd name="T14" fmla="*/ 2039 w 2704"/>
              <a:gd name="T15" fmla="*/ 361 h 2756"/>
              <a:gd name="T16" fmla="*/ 1947 w 2704"/>
              <a:gd name="T17" fmla="*/ 367 h 2756"/>
              <a:gd name="T18" fmla="*/ 1352 w 2704"/>
              <a:gd name="T19" fmla="*/ 0 h 2756"/>
              <a:gd name="T20" fmla="*/ 757 w 2704"/>
              <a:gd name="T21" fmla="*/ 367 h 2756"/>
              <a:gd name="T22" fmla="*/ 665 w 2704"/>
              <a:gd name="T23" fmla="*/ 361 h 2756"/>
              <a:gd name="T24" fmla="*/ 0 w 2704"/>
              <a:gd name="T25" fmla="*/ 1026 h 2756"/>
              <a:gd name="T26" fmla="*/ 598 w 2704"/>
              <a:gd name="T27" fmla="*/ 1688 h 2756"/>
              <a:gd name="T28" fmla="*/ 598 w 2704"/>
              <a:gd name="T29" fmla="*/ 2414 h 2756"/>
              <a:gd name="T30" fmla="*/ 790 w 2704"/>
              <a:gd name="T31" fmla="*/ 2414 h 2756"/>
              <a:gd name="T32" fmla="*/ 790 w 2704"/>
              <a:gd name="T33" fmla="*/ 1728 h 2756"/>
              <a:gd name="T34" fmla="*/ 857 w 2704"/>
              <a:gd name="T35" fmla="*/ 1661 h 2756"/>
              <a:gd name="T36" fmla="*/ 923 w 2704"/>
              <a:gd name="T37" fmla="*/ 1728 h 2756"/>
              <a:gd name="T38" fmla="*/ 923 w 2704"/>
              <a:gd name="T39" fmla="*/ 2414 h 2756"/>
              <a:gd name="T40" fmla="*/ 1285 w 2704"/>
              <a:gd name="T41" fmla="*/ 2414 h 2756"/>
              <a:gd name="T42" fmla="*/ 1285 w 2704"/>
              <a:gd name="T43" fmla="*/ 1728 h 2756"/>
              <a:gd name="T44" fmla="*/ 1352 w 2704"/>
              <a:gd name="T45" fmla="*/ 1661 h 2756"/>
              <a:gd name="T46" fmla="*/ 1419 w 2704"/>
              <a:gd name="T47" fmla="*/ 1728 h 2756"/>
              <a:gd name="T48" fmla="*/ 1419 w 2704"/>
              <a:gd name="T49" fmla="*/ 2414 h 2756"/>
              <a:gd name="T50" fmla="*/ 1781 w 2704"/>
              <a:gd name="T51" fmla="*/ 2414 h 2756"/>
              <a:gd name="T52" fmla="*/ 1781 w 2704"/>
              <a:gd name="T53" fmla="*/ 1728 h 2756"/>
              <a:gd name="T54" fmla="*/ 1847 w 2704"/>
              <a:gd name="T55" fmla="*/ 1661 h 2756"/>
              <a:gd name="T56" fmla="*/ 1914 w 2704"/>
              <a:gd name="T57" fmla="*/ 1728 h 2756"/>
              <a:gd name="T58" fmla="*/ 1914 w 2704"/>
              <a:gd name="T59" fmla="*/ 2414 h 2756"/>
              <a:gd name="T60" fmla="*/ 2106 w 2704"/>
              <a:gd name="T61" fmla="*/ 2414 h 2756"/>
              <a:gd name="T62" fmla="*/ 2106 w 2704"/>
              <a:gd name="T63" fmla="*/ 1688 h 2756"/>
              <a:gd name="T64" fmla="*/ 2704 w 2704"/>
              <a:gd name="T65" fmla="*/ 1026 h 2756"/>
              <a:gd name="T66" fmla="*/ 2039 w 2704"/>
              <a:gd name="T67" fmla="*/ 361 h 2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4" h="2756">
                <a:moveTo>
                  <a:pt x="2106" y="2548"/>
                </a:moveTo>
                <a:lnTo>
                  <a:pt x="2106" y="2689"/>
                </a:lnTo>
                <a:cubicBezTo>
                  <a:pt x="2106" y="2726"/>
                  <a:pt x="2076" y="2756"/>
                  <a:pt x="2039" y="2756"/>
                </a:cubicBezTo>
                <a:lnTo>
                  <a:pt x="665" y="2756"/>
                </a:lnTo>
                <a:cubicBezTo>
                  <a:pt x="628" y="2756"/>
                  <a:pt x="598" y="2726"/>
                  <a:pt x="598" y="2689"/>
                </a:cubicBezTo>
                <a:lnTo>
                  <a:pt x="598" y="2548"/>
                </a:lnTo>
                <a:lnTo>
                  <a:pt x="2106" y="2548"/>
                </a:lnTo>
                <a:close/>
                <a:moveTo>
                  <a:pt x="2039" y="361"/>
                </a:moveTo>
                <a:cubicBezTo>
                  <a:pt x="2008" y="361"/>
                  <a:pt x="1977" y="363"/>
                  <a:pt x="1947" y="367"/>
                </a:cubicBezTo>
                <a:cubicBezTo>
                  <a:pt x="1835" y="142"/>
                  <a:pt x="1607" y="0"/>
                  <a:pt x="1352" y="0"/>
                </a:cubicBezTo>
                <a:cubicBezTo>
                  <a:pt x="1097" y="0"/>
                  <a:pt x="869" y="142"/>
                  <a:pt x="757" y="367"/>
                </a:cubicBezTo>
                <a:cubicBezTo>
                  <a:pt x="727" y="363"/>
                  <a:pt x="696" y="361"/>
                  <a:pt x="665" y="361"/>
                </a:cubicBezTo>
                <a:cubicBezTo>
                  <a:pt x="298" y="361"/>
                  <a:pt x="0" y="659"/>
                  <a:pt x="0" y="1026"/>
                </a:cubicBezTo>
                <a:cubicBezTo>
                  <a:pt x="0" y="1370"/>
                  <a:pt x="263" y="1654"/>
                  <a:pt x="598" y="1688"/>
                </a:cubicBezTo>
                <a:lnTo>
                  <a:pt x="598" y="2414"/>
                </a:lnTo>
                <a:lnTo>
                  <a:pt x="790" y="2414"/>
                </a:lnTo>
                <a:lnTo>
                  <a:pt x="790" y="1728"/>
                </a:lnTo>
                <a:cubicBezTo>
                  <a:pt x="790" y="1691"/>
                  <a:pt x="820" y="1661"/>
                  <a:pt x="857" y="1661"/>
                </a:cubicBezTo>
                <a:cubicBezTo>
                  <a:pt x="894" y="1661"/>
                  <a:pt x="923" y="1691"/>
                  <a:pt x="923" y="1728"/>
                </a:cubicBezTo>
                <a:lnTo>
                  <a:pt x="923" y="2414"/>
                </a:lnTo>
                <a:lnTo>
                  <a:pt x="1285" y="2414"/>
                </a:lnTo>
                <a:lnTo>
                  <a:pt x="1285" y="1728"/>
                </a:lnTo>
                <a:cubicBezTo>
                  <a:pt x="1285" y="1691"/>
                  <a:pt x="1315" y="1661"/>
                  <a:pt x="1352" y="1661"/>
                </a:cubicBezTo>
                <a:cubicBezTo>
                  <a:pt x="1389" y="1661"/>
                  <a:pt x="1419" y="1691"/>
                  <a:pt x="1419" y="1728"/>
                </a:cubicBezTo>
                <a:lnTo>
                  <a:pt x="1419" y="2414"/>
                </a:lnTo>
                <a:lnTo>
                  <a:pt x="1781" y="2414"/>
                </a:lnTo>
                <a:lnTo>
                  <a:pt x="1781" y="1728"/>
                </a:lnTo>
                <a:cubicBezTo>
                  <a:pt x="1781" y="1691"/>
                  <a:pt x="1810" y="1661"/>
                  <a:pt x="1847" y="1661"/>
                </a:cubicBezTo>
                <a:cubicBezTo>
                  <a:pt x="1884" y="1661"/>
                  <a:pt x="1914" y="1691"/>
                  <a:pt x="1914" y="1728"/>
                </a:cubicBezTo>
                <a:lnTo>
                  <a:pt x="1914" y="2414"/>
                </a:lnTo>
                <a:lnTo>
                  <a:pt x="2106" y="2414"/>
                </a:lnTo>
                <a:lnTo>
                  <a:pt x="2106" y="1688"/>
                </a:lnTo>
                <a:cubicBezTo>
                  <a:pt x="2441" y="1654"/>
                  <a:pt x="2704" y="1370"/>
                  <a:pt x="2704" y="1026"/>
                </a:cubicBezTo>
                <a:cubicBezTo>
                  <a:pt x="2704" y="659"/>
                  <a:pt x="2406" y="361"/>
                  <a:pt x="2039" y="361"/>
                </a:cubicBezTo>
                <a:close/>
              </a:path>
            </a:pathLst>
          </a:custGeom>
          <a:solidFill>
            <a:srgbClr val="3F8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at_310627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195944" y="2750927"/>
            <a:ext cx="454688" cy="318034"/>
          </a:xfrm>
          <a:custGeom>
            <a:avLst/>
            <a:gdLst>
              <a:gd name="T0" fmla="*/ 5963 w 6827"/>
              <a:gd name="T1" fmla="*/ 2174 h 4782"/>
              <a:gd name="T2" fmla="*/ 5963 w 6827"/>
              <a:gd name="T3" fmla="*/ 1235 h 4782"/>
              <a:gd name="T4" fmla="*/ 5750 w 6827"/>
              <a:gd name="T5" fmla="*/ 1022 h 4782"/>
              <a:gd name="T6" fmla="*/ 4750 w 6827"/>
              <a:gd name="T7" fmla="*/ 1759 h 4782"/>
              <a:gd name="T8" fmla="*/ 0 w 6827"/>
              <a:gd name="T9" fmla="*/ 3701 h 4782"/>
              <a:gd name="T10" fmla="*/ 0 w 6827"/>
              <a:gd name="T11" fmla="*/ 3704 h 4782"/>
              <a:gd name="T12" fmla="*/ 1081 w 6827"/>
              <a:gd name="T13" fmla="*/ 4782 h 4782"/>
              <a:gd name="T14" fmla="*/ 3363 w 6827"/>
              <a:gd name="T15" fmla="*/ 4782 h 4782"/>
              <a:gd name="T16" fmla="*/ 3577 w 6827"/>
              <a:gd name="T17" fmla="*/ 4568 h 4782"/>
              <a:gd name="T18" fmla="*/ 3363 w 6827"/>
              <a:gd name="T19" fmla="*/ 4355 h 4782"/>
              <a:gd name="T20" fmla="*/ 1081 w 6827"/>
              <a:gd name="T21" fmla="*/ 4355 h 4782"/>
              <a:gd name="T22" fmla="*/ 463 w 6827"/>
              <a:gd name="T23" fmla="*/ 3914 h 4782"/>
              <a:gd name="T24" fmla="*/ 3533 w 6827"/>
              <a:gd name="T25" fmla="*/ 3914 h 4782"/>
              <a:gd name="T26" fmla="*/ 3533 w 6827"/>
              <a:gd name="T27" fmla="*/ 3701 h 4782"/>
              <a:gd name="T28" fmla="*/ 2772 w 6827"/>
              <a:gd name="T29" fmla="*/ 2940 h 4782"/>
              <a:gd name="T30" fmla="*/ 2559 w 6827"/>
              <a:gd name="T31" fmla="*/ 2727 h 4782"/>
              <a:gd name="T32" fmla="*/ 2772 w 6827"/>
              <a:gd name="T33" fmla="*/ 2513 h 4782"/>
              <a:gd name="T34" fmla="*/ 3959 w 6827"/>
              <a:gd name="T35" fmla="*/ 3701 h 4782"/>
              <a:gd name="T36" fmla="*/ 3959 w 6827"/>
              <a:gd name="T37" fmla="*/ 3914 h 4782"/>
              <a:gd name="T38" fmla="*/ 6613 w 6827"/>
              <a:gd name="T39" fmla="*/ 3914 h 4782"/>
              <a:gd name="T40" fmla="*/ 6827 w 6827"/>
              <a:gd name="T41" fmla="*/ 3701 h 4782"/>
              <a:gd name="T42" fmla="*/ 5963 w 6827"/>
              <a:gd name="T43" fmla="*/ 2174 h 4782"/>
              <a:gd name="T44" fmla="*/ 5843 w 6827"/>
              <a:gd name="T45" fmla="*/ 3189 h 4782"/>
              <a:gd name="T46" fmla="*/ 5561 w 6827"/>
              <a:gd name="T47" fmla="*/ 2906 h 4782"/>
              <a:gd name="T48" fmla="*/ 5843 w 6827"/>
              <a:gd name="T49" fmla="*/ 2624 h 4782"/>
              <a:gd name="T50" fmla="*/ 6125 w 6827"/>
              <a:gd name="T51" fmla="*/ 2906 h 4782"/>
              <a:gd name="T52" fmla="*/ 5843 w 6827"/>
              <a:gd name="T53" fmla="*/ 3189 h 4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827" h="4782">
                <a:moveTo>
                  <a:pt x="5963" y="2174"/>
                </a:moveTo>
                <a:lnTo>
                  <a:pt x="5963" y="1235"/>
                </a:lnTo>
                <a:cubicBezTo>
                  <a:pt x="5963" y="1117"/>
                  <a:pt x="5868" y="1022"/>
                  <a:pt x="5750" y="1022"/>
                </a:cubicBezTo>
                <a:cubicBezTo>
                  <a:pt x="5296" y="1022"/>
                  <a:pt x="4894" y="1301"/>
                  <a:pt x="4750" y="1759"/>
                </a:cubicBezTo>
                <a:cubicBezTo>
                  <a:pt x="3044" y="0"/>
                  <a:pt x="0" y="1212"/>
                  <a:pt x="0" y="3701"/>
                </a:cubicBezTo>
                <a:cubicBezTo>
                  <a:pt x="0" y="3702"/>
                  <a:pt x="0" y="3703"/>
                  <a:pt x="0" y="3704"/>
                </a:cubicBezTo>
                <a:cubicBezTo>
                  <a:pt x="2" y="4298"/>
                  <a:pt x="486" y="4782"/>
                  <a:pt x="1081" y="4782"/>
                </a:cubicBezTo>
                <a:lnTo>
                  <a:pt x="3363" y="4782"/>
                </a:lnTo>
                <a:cubicBezTo>
                  <a:pt x="3481" y="4782"/>
                  <a:pt x="3577" y="4686"/>
                  <a:pt x="3577" y="4568"/>
                </a:cubicBezTo>
                <a:cubicBezTo>
                  <a:pt x="3577" y="4450"/>
                  <a:pt x="3481" y="4355"/>
                  <a:pt x="3363" y="4355"/>
                </a:cubicBezTo>
                <a:lnTo>
                  <a:pt x="1081" y="4355"/>
                </a:lnTo>
                <a:cubicBezTo>
                  <a:pt x="795" y="4355"/>
                  <a:pt x="551" y="4170"/>
                  <a:pt x="463" y="3914"/>
                </a:cubicBezTo>
                <a:lnTo>
                  <a:pt x="3533" y="3914"/>
                </a:lnTo>
                <a:lnTo>
                  <a:pt x="3533" y="3701"/>
                </a:lnTo>
                <a:cubicBezTo>
                  <a:pt x="3533" y="3281"/>
                  <a:pt x="3191" y="2940"/>
                  <a:pt x="2772" y="2940"/>
                </a:cubicBezTo>
                <a:cubicBezTo>
                  <a:pt x="2654" y="2940"/>
                  <a:pt x="2559" y="2845"/>
                  <a:pt x="2559" y="2727"/>
                </a:cubicBezTo>
                <a:cubicBezTo>
                  <a:pt x="2559" y="2609"/>
                  <a:pt x="2654" y="2513"/>
                  <a:pt x="2772" y="2513"/>
                </a:cubicBezTo>
                <a:cubicBezTo>
                  <a:pt x="3427" y="2513"/>
                  <a:pt x="3959" y="3046"/>
                  <a:pt x="3959" y="3701"/>
                </a:cubicBezTo>
                <a:lnTo>
                  <a:pt x="3959" y="3914"/>
                </a:lnTo>
                <a:lnTo>
                  <a:pt x="6613" y="3914"/>
                </a:lnTo>
                <a:cubicBezTo>
                  <a:pt x="6731" y="3914"/>
                  <a:pt x="6827" y="3819"/>
                  <a:pt x="6827" y="3701"/>
                </a:cubicBezTo>
                <a:cubicBezTo>
                  <a:pt x="6827" y="3052"/>
                  <a:pt x="6480" y="2486"/>
                  <a:pt x="5963" y="2174"/>
                </a:cubicBezTo>
                <a:close/>
                <a:moveTo>
                  <a:pt x="5843" y="3189"/>
                </a:moveTo>
                <a:cubicBezTo>
                  <a:pt x="5687" y="3189"/>
                  <a:pt x="5561" y="3062"/>
                  <a:pt x="5561" y="2906"/>
                </a:cubicBezTo>
                <a:cubicBezTo>
                  <a:pt x="5561" y="2751"/>
                  <a:pt x="5687" y="2624"/>
                  <a:pt x="5843" y="2624"/>
                </a:cubicBezTo>
                <a:cubicBezTo>
                  <a:pt x="5999" y="2624"/>
                  <a:pt x="6125" y="2751"/>
                  <a:pt x="6125" y="2906"/>
                </a:cubicBezTo>
                <a:cubicBezTo>
                  <a:pt x="6125" y="3062"/>
                  <a:pt x="5999" y="3189"/>
                  <a:pt x="5843" y="3189"/>
                </a:cubicBezTo>
                <a:close/>
              </a:path>
            </a:pathLst>
          </a:custGeom>
          <a:solidFill>
            <a:srgbClr val="3F8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65" y="2222240"/>
            <a:ext cx="528687" cy="528687"/>
          </a:xfrm>
          <a:prstGeom prst="rect">
            <a:avLst/>
          </a:prstGeom>
        </p:spPr>
      </p:pic>
      <p:grpSp>
        <p:nvGrpSpPr>
          <p:cNvPr id="38" name="组合 2"/>
          <p:cNvGrpSpPr>
            <a:grpSpLocks/>
          </p:cNvGrpSpPr>
          <p:nvPr/>
        </p:nvGrpSpPr>
        <p:grpSpPr bwMode="auto">
          <a:xfrm>
            <a:off x="7896200" y="2809252"/>
            <a:ext cx="600075" cy="374650"/>
            <a:chOff x="3908425" y="2313774"/>
            <a:chExt cx="4246563" cy="2643989"/>
          </a:xfrm>
          <a:solidFill>
            <a:srgbClr val="4472C4"/>
          </a:solidFill>
        </p:grpSpPr>
        <p:sp>
          <p:nvSpPr>
            <p:cNvPr id="40" name="任意多边形 36"/>
            <p:cNvSpPr>
              <a:spLocks/>
            </p:cNvSpPr>
            <p:nvPr/>
          </p:nvSpPr>
          <p:spPr bwMode="auto">
            <a:xfrm>
              <a:off x="3908425" y="2743200"/>
              <a:ext cx="1014413" cy="1985963"/>
            </a:xfrm>
            <a:custGeom>
              <a:avLst/>
              <a:gdLst>
                <a:gd name="T0" fmla="*/ 2147483646 w 71"/>
                <a:gd name="T1" fmla="*/ 2147483646 h 139"/>
                <a:gd name="T2" fmla="*/ 2147483646 w 71"/>
                <a:gd name="T3" fmla="*/ 2147483646 h 139"/>
                <a:gd name="T4" fmla="*/ 2147483646 w 71"/>
                <a:gd name="T5" fmla="*/ 2147483646 h 139"/>
                <a:gd name="T6" fmla="*/ 2147483646 w 71"/>
                <a:gd name="T7" fmla="*/ 2147483646 h 139"/>
                <a:gd name="T8" fmla="*/ 2147483646 w 71"/>
                <a:gd name="T9" fmla="*/ 2147483646 h 139"/>
                <a:gd name="T10" fmla="*/ 2147483646 w 71"/>
                <a:gd name="T11" fmla="*/ 2147483646 h 139"/>
                <a:gd name="T12" fmla="*/ 2147483646 w 71"/>
                <a:gd name="T13" fmla="*/ 2147483646 h 139"/>
                <a:gd name="T14" fmla="*/ 2147483646 w 71"/>
                <a:gd name="T15" fmla="*/ 2147483646 h 139"/>
                <a:gd name="T16" fmla="*/ 2147483646 w 71"/>
                <a:gd name="T17" fmla="*/ 2147483646 h 139"/>
                <a:gd name="T18" fmla="*/ 2147483646 w 71"/>
                <a:gd name="T19" fmla="*/ 2147483646 h 139"/>
                <a:gd name="T20" fmla="*/ 2147483646 w 71"/>
                <a:gd name="T21" fmla="*/ 2147483646 h 139"/>
                <a:gd name="T22" fmla="*/ 2147483646 w 71"/>
                <a:gd name="T23" fmla="*/ 2147483646 h 139"/>
                <a:gd name="T24" fmla="*/ 2147483646 w 71"/>
                <a:gd name="T25" fmla="*/ 0 h 139"/>
                <a:gd name="T26" fmla="*/ 2147483646 w 71"/>
                <a:gd name="T27" fmla="*/ 2147483646 h 139"/>
                <a:gd name="T28" fmla="*/ 2147483646 w 71"/>
                <a:gd name="T29" fmla="*/ 2147483646 h 139"/>
                <a:gd name="T30" fmla="*/ 2147483646 w 71"/>
                <a:gd name="T31" fmla="*/ 2147483646 h 139"/>
                <a:gd name="T32" fmla="*/ 2147483646 w 71"/>
                <a:gd name="T33" fmla="*/ 2147483646 h 139"/>
                <a:gd name="T34" fmla="*/ 2147483646 w 71"/>
                <a:gd name="T35" fmla="*/ 2147483646 h 139"/>
                <a:gd name="T36" fmla="*/ 2147483646 w 71"/>
                <a:gd name="T37" fmla="*/ 2147483646 h 139"/>
                <a:gd name="T38" fmla="*/ 2147483646 w 71"/>
                <a:gd name="T39" fmla="*/ 2147483646 h 139"/>
                <a:gd name="T40" fmla="*/ 2147483646 w 71"/>
                <a:gd name="T41" fmla="*/ 2147483646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" h="139">
                  <a:moveTo>
                    <a:pt x="64" y="103"/>
                  </a:moveTo>
                  <a:cubicBezTo>
                    <a:pt x="59" y="90"/>
                    <a:pt x="49" y="80"/>
                    <a:pt x="39" y="71"/>
                  </a:cubicBezTo>
                  <a:cubicBezTo>
                    <a:pt x="37" y="70"/>
                    <a:pt x="35" y="72"/>
                    <a:pt x="36" y="73"/>
                  </a:cubicBezTo>
                  <a:cubicBezTo>
                    <a:pt x="45" y="81"/>
                    <a:pt x="53" y="88"/>
                    <a:pt x="58" y="98"/>
                  </a:cubicBezTo>
                  <a:cubicBezTo>
                    <a:pt x="61" y="102"/>
                    <a:pt x="63" y="107"/>
                    <a:pt x="64" y="113"/>
                  </a:cubicBezTo>
                  <a:cubicBezTo>
                    <a:pt x="68" y="134"/>
                    <a:pt x="54" y="133"/>
                    <a:pt x="47" y="129"/>
                  </a:cubicBezTo>
                  <a:cubicBezTo>
                    <a:pt x="36" y="123"/>
                    <a:pt x="29" y="112"/>
                    <a:pt x="29" y="100"/>
                  </a:cubicBezTo>
                  <a:cubicBezTo>
                    <a:pt x="29" y="92"/>
                    <a:pt x="32" y="85"/>
                    <a:pt x="32" y="78"/>
                  </a:cubicBezTo>
                  <a:cubicBezTo>
                    <a:pt x="31" y="73"/>
                    <a:pt x="30" y="67"/>
                    <a:pt x="25" y="65"/>
                  </a:cubicBezTo>
                  <a:cubicBezTo>
                    <a:pt x="24" y="64"/>
                    <a:pt x="23" y="63"/>
                    <a:pt x="21" y="63"/>
                  </a:cubicBezTo>
                  <a:cubicBezTo>
                    <a:pt x="13" y="62"/>
                    <a:pt x="7" y="62"/>
                    <a:pt x="6" y="51"/>
                  </a:cubicBezTo>
                  <a:cubicBezTo>
                    <a:pt x="3" y="30"/>
                    <a:pt x="19" y="8"/>
                    <a:pt x="39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16" y="6"/>
                    <a:pt x="0" y="28"/>
                    <a:pt x="1" y="51"/>
                  </a:cubicBezTo>
                  <a:cubicBezTo>
                    <a:pt x="1" y="59"/>
                    <a:pt x="5" y="66"/>
                    <a:pt x="13" y="68"/>
                  </a:cubicBezTo>
                  <a:cubicBezTo>
                    <a:pt x="17" y="68"/>
                    <a:pt x="22" y="67"/>
                    <a:pt x="25" y="71"/>
                  </a:cubicBezTo>
                  <a:cubicBezTo>
                    <a:pt x="29" y="76"/>
                    <a:pt x="27" y="83"/>
                    <a:pt x="26" y="88"/>
                  </a:cubicBezTo>
                  <a:cubicBezTo>
                    <a:pt x="25" y="93"/>
                    <a:pt x="24" y="98"/>
                    <a:pt x="25" y="103"/>
                  </a:cubicBezTo>
                  <a:cubicBezTo>
                    <a:pt x="26" y="115"/>
                    <a:pt x="32" y="125"/>
                    <a:pt x="42" y="131"/>
                  </a:cubicBezTo>
                  <a:cubicBezTo>
                    <a:pt x="49" y="135"/>
                    <a:pt x="60" y="139"/>
                    <a:pt x="65" y="131"/>
                  </a:cubicBezTo>
                  <a:cubicBezTo>
                    <a:pt x="71" y="124"/>
                    <a:pt x="67" y="110"/>
                    <a:pt x="64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任意多边形 37"/>
            <p:cNvSpPr>
              <a:spLocks/>
            </p:cNvSpPr>
            <p:nvPr/>
          </p:nvSpPr>
          <p:spPr bwMode="auto">
            <a:xfrm>
              <a:off x="7340600" y="2743200"/>
              <a:ext cx="814388" cy="2214563"/>
            </a:xfrm>
            <a:custGeom>
              <a:avLst/>
              <a:gdLst>
                <a:gd name="T0" fmla="*/ 2147483646 w 57"/>
                <a:gd name="T1" fmla="*/ 2147483646 h 155"/>
                <a:gd name="T2" fmla="*/ 2147483646 w 57"/>
                <a:gd name="T3" fmla="*/ 2147483646 h 155"/>
                <a:gd name="T4" fmla="*/ 2147483646 w 57"/>
                <a:gd name="T5" fmla="*/ 0 h 155"/>
                <a:gd name="T6" fmla="*/ 2147483646 w 57"/>
                <a:gd name="T7" fmla="*/ 2147483646 h 155"/>
                <a:gd name="T8" fmla="*/ 2147483646 w 57"/>
                <a:gd name="T9" fmla="*/ 2147483646 h 155"/>
                <a:gd name="T10" fmla="*/ 2147483646 w 57"/>
                <a:gd name="T11" fmla="*/ 2147483646 h 155"/>
                <a:gd name="T12" fmla="*/ 2147483646 w 57"/>
                <a:gd name="T13" fmla="*/ 2147483646 h 155"/>
                <a:gd name="T14" fmla="*/ 2147483646 w 57"/>
                <a:gd name="T15" fmla="*/ 2147483646 h 155"/>
                <a:gd name="T16" fmla="*/ 2147483646 w 57"/>
                <a:gd name="T17" fmla="*/ 2147483646 h 155"/>
                <a:gd name="T18" fmla="*/ 2147483646 w 57"/>
                <a:gd name="T19" fmla="*/ 2147483646 h 155"/>
                <a:gd name="T20" fmla="*/ 2147483646 w 57"/>
                <a:gd name="T21" fmla="*/ 2147483646 h 155"/>
                <a:gd name="T22" fmla="*/ 2147483646 w 57"/>
                <a:gd name="T23" fmla="*/ 2147483646 h 155"/>
                <a:gd name="T24" fmla="*/ 2147483646 w 57"/>
                <a:gd name="T25" fmla="*/ 2147483646 h 155"/>
                <a:gd name="T26" fmla="*/ 2147483646 w 57"/>
                <a:gd name="T27" fmla="*/ 2147483646 h 155"/>
                <a:gd name="T28" fmla="*/ 2147483646 w 57"/>
                <a:gd name="T29" fmla="*/ 2147483646 h 155"/>
                <a:gd name="T30" fmla="*/ 2147483646 w 57"/>
                <a:gd name="T31" fmla="*/ 2147483646 h 155"/>
                <a:gd name="T32" fmla="*/ 2147483646 w 57"/>
                <a:gd name="T33" fmla="*/ 2147483646 h 155"/>
                <a:gd name="T34" fmla="*/ 2147483646 w 57"/>
                <a:gd name="T35" fmla="*/ 2147483646 h 1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155">
                  <a:moveTo>
                    <a:pt x="52" y="72"/>
                  </a:moveTo>
                  <a:cubicBezTo>
                    <a:pt x="50" y="64"/>
                    <a:pt x="50" y="55"/>
                    <a:pt x="51" y="47"/>
                  </a:cubicBezTo>
                  <a:cubicBezTo>
                    <a:pt x="51" y="24"/>
                    <a:pt x="47" y="6"/>
                    <a:pt x="22" y="0"/>
                  </a:cubicBezTo>
                  <a:cubicBezTo>
                    <a:pt x="22" y="0"/>
                    <a:pt x="21" y="1"/>
                    <a:pt x="22" y="1"/>
                  </a:cubicBezTo>
                  <a:cubicBezTo>
                    <a:pt x="32" y="5"/>
                    <a:pt x="41" y="12"/>
                    <a:pt x="44" y="23"/>
                  </a:cubicBezTo>
                  <a:cubicBezTo>
                    <a:pt x="47" y="32"/>
                    <a:pt x="46" y="42"/>
                    <a:pt x="46" y="51"/>
                  </a:cubicBezTo>
                  <a:cubicBezTo>
                    <a:pt x="46" y="60"/>
                    <a:pt x="46" y="68"/>
                    <a:pt x="49" y="76"/>
                  </a:cubicBezTo>
                  <a:cubicBezTo>
                    <a:pt x="52" y="87"/>
                    <a:pt x="54" y="96"/>
                    <a:pt x="48" y="107"/>
                  </a:cubicBezTo>
                  <a:cubicBezTo>
                    <a:pt x="44" y="115"/>
                    <a:pt x="37" y="122"/>
                    <a:pt x="31" y="128"/>
                  </a:cubicBezTo>
                  <a:cubicBezTo>
                    <a:pt x="27" y="132"/>
                    <a:pt x="13" y="145"/>
                    <a:pt x="7" y="135"/>
                  </a:cubicBezTo>
                  <a:cubicBezTo>
                    <a:pt x="4" y="129"/>
                    <a:pt x="6" y="119"/>
                    <a:pt x="8" y="114"/>
                  </a:cubicBezTo>
                  <a:cubicBezTo>
                    <a:pt x="14" y="99"/>
                    <a:pt x="29" y="89"/>
                    <a:pt x="27" y="72"/>
                  </a:cubicBezTo>
                  <a:cubicBezTo>
                    <a:pt x="26" y="70"/>
                    <a:pt x="23" y="70"/>
                    <a:pt x="23" y="72"/>
                  </a:cubicBezTo>
                  <a:cubicBezTo>
                    <a:pt x="26" y="88"/>
                    <a:pt x="11" y="99"/>
                    <a:pt x="5" y="112"/>
                  </a:cubicBezTo>
                  <a:cubicBezTo>
                    <a:pt x="2" y="120"/>
                    <a:pt x="0" y="131"/>
                    <a:pt x="5" y="138"/>
                  </a:cubicBezTo>
                  <a:cubicBezTo>
                    <a:pt x="16" y="155"/>
                    <a:pt x="43" y="122"/>
                    <a:pt x="48" y="114"/>
                  </a:cubicBezTo>
                  <a:cubicBezTo>
                    <a:pt x="53" y="107"/>
                    <a:pt x="57" y="98"/>
                    <a:pt x="56" y="89"/>
                  </a:cubicBezTo>
                  <a:cubicBezTo>
                    <a:pt x="56" y="83"/>
                    <a:pt x="53" y="77"/>
                    <a:pt x="5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任意多边形 38"/>
            <p:cNvSpPr>
              <a:spLocks/>
            </p:cNvSpPr>
            <p:nvPr/>
          </p:nvSpPr>
          <p:spPr bwMode="auto">
            <a:xfrm>
              <a:off x="4387059" y="2313774"/>
              <a:ext cx="3489326" cy="2087568"/>
            </a:xfrm>
            <a:custGeom>
              <a:avLst/>
              <a:gdLst>
                <a:gd name="T0" fmla="*/ 2147483646 w 244"/>
                <a:gd name="T1" fmla="*/ 2147483646 h 146"/>
                <a:gd name="T2" fmla="*/ 2147483646 w 244"/>
                <a:gd name="T3" fmla="*/ 2147483646 h 146"/>
                <a:gd name="T4" fmla="*/ 2147483646 w 244"/>
                <a:gd name="T5" fmla="*/ 2147483646 h 146"/>
                <a:gd name="T6" fmla="*/ 2147483646 w 244"/>
                <a:gd name="T7" fmla="*/ 2147483646 h 146"/>
                <a:gd name="T8" fmla="*/ 2147483646 w 244"/>
                <a:gd name="T9" fmla="*/ 2147483646 h 146"/>
                <a:gd name="T10" fmla="*/ 2147483646 w 244"/>
                <a:gd name="T11" fmla="*/ 2147483646 h 146"/>
                <a:gd name="T12" fmla="*/ 2147483646 w 244"/>
                <a:gd name="T13" fmla="*/ 2147483646 h 146"/>
                <a:gd name="T14" fmla="*/ 2147483646 w 244"/>
                <a:gd name="T15" fmla="*/ 2147483646 h 146"/>
                <a:gd name="T16" fmla="*/ 2147483646 w 244"/>
                <a:gd name="T17" fmla="*/ 0 h 146"/>
                <a:gd name="T18" fmla="*/ 2147483646 w 244"/>
                <a:gd name="T19" fmla="*/ 0 h 146"/>
                <a:gd name="T20" fmla="*/ 2147483646 w 244"/>
                <a:gd name="T21" fmla="*/ 2147483646 h 146"/>
                <a:gd name="T22" fmla="*/ 2147483646 w 244"/>
                <a:gd name="T23" fmla="*/ 2147483646 h 146"/>
                <a:gd name="T24" fmla="*/ 2147483646 w 244"/>
                <a:gd name="T25" fmla="*/ 2147483646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4" h="146">
                  <a:moveTo>
                    <a:pt x="239" y="112"/>
                  </a:moveTo>
                  <a:cubicBezTo>
                    <a:pt x="234" y="117"/>
                    <a:pt x="204" y="118"/>
                    <a:pt x="182" y="126"/>
                  </a:cubicBezTo>
                  <a:cubicBezTo>
                    <a:pt x="166" y="132"/>
                    <a:pt x="133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11" y="146"/>
                    <a:pt x="78" y="132"/>
                    <a:pt x="62" y="126"/>
                  </a:cubicBezTo>
                  <a:cubicBezTo>
                    <a:pt x="40" y="118"/>
                    <a:pt x="10" y="117"/>
                    <a:pt x="5" y="112"/>
                  </a:cubicBezTo>
                  <a:cubicBezTo>
                    <a:pt x="0" y="107"/>
                    <a:pt x="1" y="32"/>
                    <a:pt x="3" y="30"/>
                  </a:cubicBezTo>
                  <a:cubicBezTo>
                    <a:pt x="5" y="28"/>
                    <a:pt x="25" y="29"/>
                    <a:pt x="48" y="22"/>
                  </a:cubicBezTo>
                  <a:cubicBezTo>
                    <a:pt x="62" y="18"/>
                    <a:pt x="107" y="1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1"/>
                    <a:pt x="183" y="18"/>
                    <a:pt x="197" y="22"/>
                  </a:cubicBezTo>
                  <a:cubicBezTo>
                    <a:pt x="219" y="29"/>
                    <a:pt x="239" y="28"/>
                    <a:pt x="241" y="30"/>
                  </a:cubicBezTo>
                  <a:cubicBezTo>
                    <a:pt x="243" y="32"/>
                    <a:pt x="244" y="107"/>
                    <a:pt x="239" y="112"/>
                  </a:cubicBezTo>
                  <a:close/>
                </a:path>
              </a:pathLst>
            </a:custGeom>
            <a:solidFill>
              <a:srgbClr val="458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任意多边形 39"/>
            <p:cNvSpPr>
              <a:spLocks/>
            </p:cNvSpPr>
            <p:nvPr/>
          </p:nvSpPr>
          <p:spPr bwMode="auto">
            <a:xfrm>
              <a:off x="4522788" y="2786063"/>
              <a:ext cx="85725" cy="1042988"/>
            </a:xfrm>
            <a:custGeom>
              <a:avLst/>
              <a:gdLst>
                <a:gd name="T0" fmla="*/ 2147483646 w 6"/>
                <a:gd name="T1" fmla="*/ 2147483646 h 73"/>
                <a:gd name="T2" fmla="*/ 2147483646 w 6"/>
                <a:gd name="T3" fmla="*/ 2147483646 h 73"/>
                <a:gd name="T4" fmla="*/ 2147483646 w 6"/>
                <a:gd name="T5" fmla="*/ 2147483646 h 73"/>
                <a:gd name="T6" fmla="*/ 2147483646 w 6"/>
                <a:gd name="T7" fmla="*/ 2147483646 h 73"/>
                <a:gd name="T8" fmla="*/ 2147483646 w 6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3">
                  <a:moveTo>
                    <a:pt x="4" y="1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24"/>
                    <a:pt x="1" y="49"/>
                    <a:pt x="4" y="72"/>
                  </a:cubicBezTo>
                  <a:cubicBezTo>
                    <a:pt x="4" y="73"/>
                    <a:pt x="6" y="73"/>
                    <a:pt x="6" y="72"/>
                  </a:cubicBezTo>
                  <a:cubicBezTo>
                    <a:pt x="4" y="48"/>
                    <a:pt x="5" y="25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任意多边形 41"/>
            <p:cNvSpPr>
              <a:spLocks/>
            </p:cNvSpPr>
            <p:nvPr/>
          </p:nvSpPr>
          <p:spPr bwMode="auto">
            <a:xfrm>
              <a:off x="4737100" y="2555875"/>
              <a:ext cx="2717800" cy="373063"/>
            </a:xfrm>
            <a:custGeom>
              <a:avLst/>
              <a:gdLst>
                <a:gd name="T0" fmla="*/ 2147483646 w 190"/>
                <a:gd name="T1" fmla="*/ 2147483646 h 26"/>
                <a:gd name="T2" fmla="*/ 2147483646 w 190"/>
                <a:gd name="T3" fmla="*/ 2147483646 h 26"/>
                <a:gd name="T4" fmla="*/ 2147483646 w 190"/>
                <a:gd name="T5" fmla="*/ 2147483646 h 26"/>
                <a:gd name="T6" fmla="*/ 2147483646 w 190"/>
                <a:gd name="T7" fmla="*/ 2147483646 h 26"/>
                <a:gd name="T8" fmla="*/ 0 w 190"/>
                <a:gd name="T9" fmla="*/ 2147483646 h 26"/>
                <a:gd name="T10" fmla="*/ 0 w 190"/>
                <a:gd name="T11" fmla="*/ 2147483646 h 26"/>
                <a:gd name="T12" fmla="*/ 2147483646 w 190"/>
                <a:gd name="T13" fmla="*/ 2147483646 h 26"/>
                <a:gd name="T14" fmla="*/ 2147483646 w 190"/>
                <a:gd name="T15" fmla="*/ 2147483646 h 26"/>
                <a:gd name="T16" fmla="*/ 2147483646 w 190"/>
                <a:gd name="T17" fmla="*/ 2147483646 h 26"/>
                <a:gd name="T18" fmla="*/ 2147483646 w 190"/>
                <a:gd name="T19" fmla="*/ 2147483646 h 26"/>
                <a:gd name="T20" fmla="*/ 2147483646 w 190"/>
                <a:gd name="T21" fmla="*/ 214748364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26">
                  <a:moveTo>
                    <a:pt x="189" y="24"/>
                  </a:moveTo>
                  <a:cubicBezTo>
                    <a:pt x="173" y="20"/>
                    <a:pt x="156" y="17"/>
                    <a:pt x="140" y="13"/>
                  </a:cubicBezTo>
                  <a:cubicBezTo>
                    <a:pt x="125" y="9"/>
                    <a:pt x="110" y="2"/>
                    <a:pt x="95" y="1"/>
                  </a:cubicBezTo>
                  <a:cubicBezTo>
                    <a:pt x="80" y="0"/>
                    <a:pt x="65" y="5"/>
                    <a:pt x="51" y="9"/>
                  </a:cubicBezTo>
                  <a:cubicBezTo>
                    <a:pt x="34" y="14"/>
                    <a:pt x="17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" y="20"/>
                    <a:pt x="31" y="16"/>
                    <a:pt x="46" y="12"/>
                  </a:cubicBezTo>
                  <a:cubicBezTo>
                    <a:pt x="62" y="8"/>
                    <a:pt x="80" y="1"/>
                    <a:pt x="97" y="3"/>
                  </a:cubicBezTo>
                  <a:cubicBezTo>
                    <a:pt x="112" y="4"/>
                    <a:pt x="127" y="11"/>
                    <a:pt x="141" y="15"/>
                  </a:cubicBezTo>
                  <a:cubicBezTo>
                    <a:pt x="157" y="19"/>
                    <a:pt x="173" y="23"/>
                    <a:pt x="189" y="26"/>
                  </a:cubicBezTo>
                  <a:cubicBezTo>
                    <a:pt x="189" y="26"/>
                    <a:pt x="190" y="24"/>
                    <a:pt x="18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任意多边形 42"/>
            <p:cNvSpPr>
              <a:spLocks/>
            </p:cNvSpPr>
            <p:nvPr/>
          </p:nvSpPr>
          <p:spPr bwMode="auto">
            <a:xfrm>
              <a:off x="4779963" y="3671888"/>
              <a:ext cx="1458913" cy="414338"/>
            </a:xfrm>
            <a:custGeom>
              <a:avLst/>
              <a:gdLst>
                <a:gd name="T0" fmla="*/ 2147483646 w 102"/>
                <a:gd name="T1" fmla="*/ 2147483646 h 29"/>
                <a:gd name="T2" fmla="*/ 2147483646 w 102"/>
                <a:gd name="T3" fmla="*/ 2147483646 h 29"/>
                <a:gd name="T4" fmla="*/ 2147483646 w 102"/>
                <a:gd name="T5" fmla="*/ 2147483646 h 29"/>
                <a:gd name="T6" fmla="*/ 2147483646 w 102"/>
                <a:gd name="T7" fmla="*/ 2147483646 h 29"/>
                <a:gd name="T8" fmla="*/ 2147483646 w 102"/>
                <a:gd name="T9" fmla="*/ 2147483646 h 29"/>
                <a:gd name="T10" fmla="*/ 2147483646 w 102"/>
                <a:gd name="T11" fmla="*/ 2147483646 h 29"/>
                <a:gd name="T12" fmla="*/ 2147483646 w 102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29">
                  <a:moveTo>
                    <a:pt x="101" y="25"/>
                  </a:moveTo>
                  <a:cubicBezTo>
                    <a:pt x="84" y="28"/>
                    <a:pt x="64" y="19"/>
                    <a:pt x="48" y="14"/>
                  </a:cubicBezTo>
                  <a:cubicBezTo>
                    <a:pt x="33" y="9"/>
                    <a:pt x="17" y="5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9" y="7"/>
                    <a:pt x="37" y="12"/>
                    <a:pt x="55" y="18"/>
                  </a:cubicBezTo>
                  <a:cubicBezTo>
                    <a:pt x="70" y="22"/>
                    <a:pt x="86" y="29"/>
                    <a:pt x="101" y="26"/>
                  </a:cubicBezTo>
                  <a:cubicBezTo>
                    <a:pt x="102" y="26"/>
                    <a:pt x="102" y="25"/>
                    <a:pt x="10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任意多边形 43"/>
            <p:cNvSpPr>
              <a:spLocks/>
            </p:cNvSpPr>
            <p:nvPr/>
          </p:nvSpPr>
          <p:spPr bwMode="auto">
            <a:xfrm>
              <a:off x="6467475" y="3714750"/>
              <a:ext cx="944563" cy="257175"/>
            </a:xfrm>
            <a:custGeom>
              <a:avLst/>
              <a:gdLst>
                <a:gd name="T0" fmla="*/ 2147483646 w 66"/>
                <a:gd name="T1" fmla="*/ 0 h 18"/>
                <a:gd name="T2" fmla="*/ 0 w 66"/>
                <a:gd name="T3" fmla="*/ 2147483646 h 18"/>
                <a:gd name="T4" fmla="*/ 0 w 66"/>
                <a:gd name="T5" fmla="*/ 2147483646 h 18"/>
                <a:gd name="T6" fmla="*/ 2147483646 w 66"/>
                <a:gd name="T7" fmla="*/ 2147483646 h 18"/>
                <a:gd name="T8" fmla="*/ 2147483646 w 6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18">
                  <a:moveTo>
                    <a:pt x="65" y="0"/>
                  </a:moveTo>
                  <a:cubicBezTo>
                    <a:pt x="44" y="3"/>
                    <a:pt x="20" y="10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21" y="12"/>
                    <a:pt x="45" y="6"/>
                    <a:pt x="65" y="1"/>
                  </a:cubicBezTo>
                  <a:cubicBezTo>
                    <a:pt x="66" y="1"/>
                    <a:pt x="66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任意多边形 44"/>
            <p:cNvSpPr>
              <a:spLocks/>
            </p:cNvSpPr>
            <p:nvPr/>
          </p:nvSpPr>
          <p:spPr bwMode="auto">
            <a:xfrm>
              <a:off x="4779963" y="2886075"/>
              <a:ext cx="1587500" cy="242888"/>
            </a:xfrm>
            <a:custGeom>
              <a:avLst/>
              <a:gdLst>
                <a:gd name="T0" fmla="*/ 2147483646 w 111"/>
                <a:gd name="T1" fmla="*/ 2147483646 h 17"/>
                <a:gd name="T2" fmla="*/ 2147483646 w 111"/>
                <a:gd name="T3" fmla="*/ 2147483646 h 17"/>
                <a:gd name="T4" fmla="*/ 2147483646 w 111"/>
                <a:gd name="T5" fmla="*/ 2147483646 h 17"/>
                <a:gd name="T6" fmla="*/ 2147483646 w 111"/>
                <a:gd name="T7" fmla="*/ 2147483646 h 17"/>
                <a:gd name="T8" fmla="*/ 2147483646 w 111"/>
                <a:gd name="T9" fmla="*/ 2147483646 h 17"/>
                <a:gd name="T10" fmla="*/ 2147483646 w 111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17">
                  <a:moveTo>
                    <a:pt x="111" y="4"/>
                  </a:moveTo>
                  <a:cubicBezTo>
                    <a:pt x="93" y="0"/>
                    <a:pt x="74" y="3"/>
                    <a:pt x="56" y="5"/>
                  </a:cubicBezTo>
                  <a:cubicBezTo>
                    <a:pt x="37" y="7"/>
                    <a:pt x="19" y="11"/>
                    <a:pt x="1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36" y="9"/>
                    <a:pt x="74" y="0"/>
                    <a:pt x="110" y="5"/>
                  </a:cubicBezTo>
                  <a:cubicBezTo>
                    <a:pt x="111" y="5"/>
                    <a:pt x="111" y="4"/>
                    <a:pt x="1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任意多边形 46"/>
            <p:cNvSpPr>
              <a:spLocks/>
            </p:cNvSpPr>
            <p:nvPr/>
          </p:nvSpPr>
          <p:spPr bwMode="auto">
            <a:xfrm>
              <a:off x="4794250" y="3343275"/>
              <a:ext cx="887413" cy="157163"/>
            </a:xfrm>
            <a:custGeom>
              <a:avLst/>
              <a:gdLst>
                <a:gd name="T0" fmla="*/ 2147483646 w 62"/>
                <a:gd name="T1" fmla="*/ 2147483646 h 11"/>
                <a:gd name="T2" fmla="*/ 0 w 62"/>
                <a:gd name="T3" fmla="*/ 0 h 11"/>
                <a:gd name="T4" fmla="*/ 0 w 62"/>
                <a:gd name="T5" fmla="*/ 0 h 11"/>
                <a:gd name="T6" fmla="*/ 2147483646 w 62"/>
                <a:gd name="T7" fmla="*/ 2147483646 h 11"/>
                <a:gd name="T8" fmla="*/ 2147483646 w 62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1">
                  <a:moveTo>
                    <a:pt x="61" y="10"/>
                  </a:moveTo>
                  <a:cubicBezTo>
                    <a:pt x="41" y="5"/>
                    <a:pt x="2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41" y="9"/>
                    <a:pt x="61" y="11"/>
                  </a:cubicBezTo>
                  <a:cubicBezTo>
                    <a:pt x="62" y="11"/>
                    <a:pt x="62" y="10"/>
                    <a:pt x="6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任意多边形 47"/>
            <p:cNvSpPr>
              <a:spLocks/>
            </p:cNvSpPr>
            <p:nvPr/>
          </p:nvSpPr>
          <p:spPr bwMode="auto">
            <a:xfrm>
              <a:off x="5924550" y="3357563"/>
              <a:ext cx="1516063" cy="271463"/>
            </a:xfrm>
            <a:custGeom>
              <a:avLst/>
              <a:gdLst>
                <a:gd name="T0" fmla="*/ 2147483646 w 106"/>
                <a:gd name="T1" fmla="*/ 0 h 19"/>
                <a:gd name="T2" fmla="*/ 0 w 106"/>
                <a:gd name="T3" fmla="*/ 2147483646 h 19"/>
                <a:gd name="T4" fmla="*/ 0 w 106"/>
                <a:gd name="T5" fmla="*/ 2147483646 h 19"/>
                <a:gd name="T6" fmla="*/ 2147483646 w 106"/>
                <a:gd name="T7" fmla="*/ 2147483646 h 19"/>
                <a:gd name="T8" fmla="*/ 2147483646 w 106"/>
                <a:gd name="T9" fmla="*/ 2147483646 h 19"/>
                <a:gd name="T10" fmla="*/ 2147483646 w 10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9">
                  <a:moveTo>
                    <a:pt x="105" y="0"/>
                  </a:moveTo>
                  <a:cubicBezTo>
                    <a:pt x="70" y="7"/>
                    <a:pt x="36" y="1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9"/>
                    <a:pt x="33" y="17"/>
                    <a:pt x="50" y="14"/>
                  </a:cubicBezTo>
                  <a:cubicBezTo>
                    <a:pt x="68" y="10"/>
                    <a:pt x="87" y="6"/>
                    <a:pt x="105" y="1"/>
                  </a:cubicBezTo>
                  <a:cubicBezTo>
                    <a:pt x="106" y="1"/>
                    <a:pt x="105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80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96708" y="340594"/>
            <a:ext cx="12330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Multiple front end access, simple adaption</a:t>
            </a:r>
          </a:p>
        </p:txBody>
      </p:sp>
      <p:sp>
        <p:nvSpPr>
          <p:cNvPr id="47" name="矩形 46"/>
          <p:cNvSpPr/>
          <p:nvPr/>
        </p:nvSpPr>
        <p:spPr>
          <a:xfrm>
            <a:off x="5234891" y="458561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Accessing IPC with RTSP or ONVIF protocol.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57" y="2201586"/>
            <a:ext cx="647112" cy="647112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5234891" y="2202367"/>
            <a:ext cx="4893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4 and 8 channel models can be selected, according to different AI computing capabilities demand.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2955909" y="4633479"/>
            <a:ext cx="477711" cy="7050"/>
          </a:xfrm>
          <a:prstGeom prst="line">
            <a:avLst/>
          </a:prstGeom>
          <a:ln w="28575">
            <a:solidFill>
              <a:srgbClr val="747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 103"/>
          <p:cNvSpPr/>
          <p:nvPr/>
        </p:nvSpPr>
        <p:spPr>
          <a:xfrm>
            <a:off x="1947204" y="4293096"/>
            <a:ext cx="2407789" cy="954365"/>
          </a:xfrm>
          <a:prstGeom prst="roundRect">
            <a:avLst>
              <a:gd name="adj" fmla="val 1069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F80BB83-2C9F-4FAE-9FC0-F522FE7DD683}"/>
              </a:ext>
            </a:extLst>
          </p:cNvPr>
          <p:cNvSpPr txBox="1"/>
          <p:nvPr/>
        </p:nvSpPr>
        <p:spPr>
          <a:xfrm>
            <a:off x="3354594" y="4847022"/>
            <a:ext cx="94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AI Box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97" y="4448674"/>
            <a:ext cx="708772" cy="378012"/>
          </a:xfrm>
          <a:prstGeom prst="rect">
            <a:avLst/>
          </a:prstGeom>
          <a:ln>
            <a:tailEnd type="triangle"/>
          </a:ln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99" y="4366403"/>
            <a:ext cx="624551" cy="503670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4F80BB83-2C9F-4FAE-9FC0-F522FE7DD683}"/>
              </a:ext>
            </a:extLst>
          </p:cNvPr>
          <p:cNvSpPr txBox="1"/>
          <p:nvPr/>
        </p:nvSpPr>
        <p:spPr>
          <a:xfrm>
            <a:off x="2069090" y="4848986"/>
            <a:ext cx="72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IPC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252899" y="2278238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4/8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1947204" y="2056262"/>
            <a:ext cx="2407789" cy="954365"/>
          </a:xfrm>
          <a:prstGeom prst="roundRect">
            <a:avLst>
              <a:gd name="adj" fmla="val 1069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4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018727" y="1367229"/>
            <a:ext cx="94163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Intelligent modification for the common front-end IPC can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be</a:t>
            </a:r>
            <a:r>
              <a:rPr lang="en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carried out without changing the original video surveillance network, which saves both money and time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Bring intelligence into play - even with an existing system. 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96709" y="340594"/>
            <a:ext cx="7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Lightweight design, easy deployment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2430946" y="3501008"/>
            <a:ext cx="1811218" cy="518849"/>
          </a:xfrm>
          <a:prstGeom prst="wedgeRoundRectCallout">
            <a:avLst>
              <a:gd name="adj1" fmla="val -43592"/>
              <a:gd name="adj2" fmla="val 97194"/>
              <a:gd name="adj3" fmla="val 16667"/>
            </a:avLst>
          </a:prstGeom>
          <a:solidFill>
            <a:srgbClr val="679AC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Intelligent empowerment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454330" y="3556019"/>
            <a:ext cx="5260761" cy="1368152"/>
            <a:chOff x="1060704" y="4644731"/>
            <a:chExt cx="5975931" cy="15541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824" y="4821244"/>
              <a:ext cx="936104" cy="86676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09" y="4837840"/>
              <a:ext cx="1015109" cy="81863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286" y="4644731"/>
              <a:ext cx="1273229" cy="1273229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F80BB83-2C9F-4FAE-9FC0-F522FE7DD683}"/>
                </a:ext>
              </a:extLst>
            </p:cNvPr>
            <p:cNvSpPr txBox="1"/>
            <p:nvPr/>
          </p:nvSpPr>
          <p:spPr>
            <a:xfrm>
              <a:off x="1199456" y="5747760"/>
              <a:ext cx="1173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F80BB83-2C9F-4FAE-9FC0-F522FE7DD683}"/>
                </a:ext>
              </a:extLst>
            </p:cNvPr>
            <p:cNvSpPr txBox="1"/>
            <p:nvPr/>
          </p:nvSpPr>
          <p:spPr>
            <a:xfrm>
              <a:off x="3405915" y="5747760"/>
              <a:ext cx="1173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NVR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F80BB83-2C9F-4FAE-9FC0-F522FE7DD683}"/>
                </a:ext>
              </a:extLst>
            </p:cNvPr>
            <p:cNvSpPr txBox="1"/>
            <p:nvPr/>
          </p:nvSpPr>
          <p:spPr>
            <a:xfrm>
              <a:off x="5159598" y="5747760"/>
              <a:ext cx="1877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VMS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97646" y="5269888"/>
              <a:ext cx="611021" cy="0"/>
            </a:xfrm>
            <a:prstGeom prst="line">
              <a:avLst/>
            </a:prstGeom>
            <a:ln w="28575">
              <a:solidFill>
                <a:srgbClr val="747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823200" y="5269888"/>
              <a:ext cx="582758" cy="0"/>
            </a:xfrm>
            <a:prstGeom prst="line">
              <a:avLst/>
            </a:prstGeom>
            <a:ln w="28575">
              <a:solidFill>
                <a:srgbClr val="747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圆角矩形 31"/>
            <p:cNvSpPr/>
            <p:nvPr/>
          </p:nvSpPr>
          <p:spPr>
            <a:xfrm>
              <a:off x="1060704" y="4644731"/>
              <a:ext cx="5893420" cy="1554144"/>
            </a:xfrm>
            <a:prstGeom prst="roundRect">
              <a:avLst>
                <a:gd name="adj" fmla="val 10695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1" y="3987739"/>
            <a:ext cx="1059656" cy="56515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4F80BB83-2C9F-4FAE-9FC0-F522FE7DD683}"/>
              </a:ext>
            </a:extLst>
          </p:cNvPr>
          <p:cNvSpPr txBox="1"/>
          <p:nvPr/>
        </p:nvSpPr>
        <p:spPr>
          <a:xfrm>
            <a:off x="1033240" y="3623042"/>
            <a:ext cx="10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AI BOX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 flipV="1">
            <a:off x="2447924" y="4311652"/>
            <a:ext cx="1635809" cy="2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文本框 190"/>
          <p:cNvSpPr txBox="1">
            <a:spLocks noChangeArrowheads="1"/>
          </p:cNvSpPr>
          <p:nvPr/>
        </p:nvSpPr>
        <p:spPr bwMode="auto">
          <a:xfrm>
            <a:off x="396709" y="340594"/>
            <a:ext cx="602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289C2"/>
                </a:solidFill>
                <a:latin typeface="+mn-lt"/>
                <a:ea typeface="+mn-ea"/>
                <a:cs typeface="+mn-ea"/>
                <a:sym typeface="+mn-lt"/>
              </a:rPr>
              <a:t>Advantages</a:t>
            </a:r>
          </a:p>
        </p:txBody>
      </p:sp>
      <p:sp>
        <p:nvSpPr>
          <p:cNvPr id="680" name="矩形 679"/>
          <p:cNvSpPr/>
          <p:nvPr/>
        </p:nvSpPr>
        <p:spPr>
          <a:xfrm>
            <a:off x="396709" y="1052736"/>
            <a:ext cx="5483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Better intelligence leads to more possibilities</a:t>
            </a:r>
          </a:p>
        </p:txBody>
      </p:sp>
      <p:graphicFrame>
        <p:nvGraphicFramePr>
          <p:cNvPr id="77" name="表格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09313"/>
              </p:ext>
            </p:extLst>
          </p:nvPr>
        </p:nvGraphicFramePr>
        <p:xfrm>
          <a:off x="777312" y="1988840"/>
          <a:ext cx="10637377" cy="32217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9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1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289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AI BOX </a:t>
                      </a:r>
                    </a:p>
                  </a:txBody>
                  <a:tcPr>
                    <a:solidFill>
                      <a:srgbClr val="22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Traditional solutions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 (IPC+NVR)</a:t>
                      </a:r>
                    </a:p>
                  </a:txBody>
                  <a:tcPr>
                    <a:solidFill>
                      <a:srgbClr val="22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Traditional solutions 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(centralized server)</a:t>
                      </a:r>
                    </a:p>
                  </a:txBody>
                  <a:tcPr>
                    <a:solidFill>
                      <a:srgbClr val="22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6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Intelligent functions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More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Flexible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Fixed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Application</a:t>
                      </a:r>
                      <a:r>
                        <a:rPr lang="en-US" altLang="zh-CN" sz="1600" baseline="0" dirty="0"/>
                        <a:t> scenario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Both small and large scale</a:t>
                      </a:r>
                      <a:r>
                        <a:rPr lang="en-US" altLang="zh-CN" sz="1600" baseline="0" dirty="0"/>
                        <a:t> solution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Small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Large scale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6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Cost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Economical</a:t>
                      </a:r>
                      <a:r>
                        <a:rPr lang="en-US" altLang="zh-CN" sz="1600" baseline="0" dirty="0"/>
                        <a:t>.</a:t>
                      </a:r>
                    </a:p>
                    <a:p>
                      <a:r>
                        <a:rPr lang="en-US" altLang="zh-CN" sz="1600" dirty="0"/>
                        <a:t>Intelligent</a:t>
                      </a:r>
                      <a:r>
                        <a:rPr lang="en-US" altLang="zh-CN" sz="1600" baseline="0" dirty="0"/>
                        <a:t> upgrade can be realized </a:t>
                      </a:r>
                      <a:r>
                        <a:rPr lang="en-US" altLang="zh-CN" sz="1600" dirty="0"/>
                        <a:t>without changing the original video surveillance network.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The original video surveillance system need to be replaced.</a:t>
                      </a:r>
                      <a:r>
                        <a:rPr lang="en-US" altLang="zh-CN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T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he cost of devices, installation and wiring construction would be very high.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It is complex to install and difficult</a:t>
                      </a:r>
                      <a:r>
                        <a:rPr lang="en-US" altLang="zh-CN" sz="1600" baseline="0" dirty="0"/>
                        <a:t> to deploy, and the cost would be very high at the same time.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3143672" y="265157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Application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03F1497-D4BA-46AF-B021-142D68DD9773}"/>
              </a:ext>
            </a:extLst>
          </p:cNvPr>
          <p:cNvSpPr txBox="1"/>
          <p:nvPr/>
        </p:nvSpPr>
        <p:spPr>
          <a:xfrm>
            <a:off x="2822109" y="2334214"/>
            <a:ext cx="176172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6000" b="1" kern="1200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2511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D4A17D9-A2E4-495F-99B9-83B34A0D2ACD}"/>
              </a:ext>
            </a:extLst>
          </p:cNvPr>
          <p:cNvGrpSpPr/>
          <p:nvPr/>
        </p:nvGrpSpPr>
        <p:grpSpPr>
          <a:xfrm>
            <a:off x="5087888" y="3334787"/>
            <a:ext cx="4295198" cy="595392"/>
            <a:chOff x="5460690" y="1846667"/>
            <a:chExt cx="4295198" cy="595392"/>
          </a:xfrm>
        </p:grpSpPr>
        <p:sp>
          <p:nvSpPr>
            <p:cNvPr id="217" name="文本框 216"/>
            <p:cNvSpPr txBox="1"/>
            <p:nvPr/>
          </p:nvSpPr>
          <p:spPr>
            <a:xfrm>
              <a:off x="5460690" y="1895434"/>
              <a:ext cx="776285" cy="54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53D2FF"/>
                  </a:solidFill>
                  <a:effectLst>
                    <a:outerShdw blurRad="266700" algn="tl" rotWithShape="0">
                      <a:schemeClr val="tx2">
                        <a:lumMod val="40000"/>
                        <a:lumOff val="60000"/>
                        <a:alpha val="55000"/>
                      </a:scheme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sz="3600" dirty="0">
                  <a:solidFill>
                    <a:srgbClr val="2E8DC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8" name="矩形 217"/>
            <p:cNvSpPr/>
            <p:nvPr/>
          </p:nvSpPr>
          <p:spPr>
            <a:xfrm>
              <a:off x="5583544" y="1846667"/>
              <a:ext cx="4172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Highlights</a:t>
              </a:r>
              <a:endParaRPr lang="zh-CN" alt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3DE24405-1C1E-4F44-8725-C2406C5F9A58}"/>
              </a:ext>
            </a:extLst>
          </p:cNvPr>
          <p:cNvGrpSpPr/>
          <p:nvPr/>
        </p:nvGrpSpPr>
        <p:grpSpPr>
          <a:xfrm>
            <a:off x="5087888" y="4231531"/>
            <a:ext cx="4265901" cy="688250"/>
            <a:chOff x="5460690" y="1753809"/>
            <a:chExt cx="4265901" cy="688250"/>
          </a:xfrm>
        </p:grpSpPr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F1E10263-8C9B-4D2D-BF87-441754863E28}"/>
                </a:ext>
              </a:extLst>
            </p:cNvPr>
            <p:cNvSpPr txBox="1"/>
            <p:nvPr/>
          </p:nvSpPr>
          <p:spPr>
            <a:xfrm>
              <a:off x="5460690" y="1895434"/>
              <a:ext cx="776285" cy="54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53D2FF"/>
                  </a:solidFill>
                  <a:effectLst>
                    <a:outerShdw blurRad="266700" algn="tl" rotWithShape="0">
                      <a:schemeClr val="tx2">
                        <a:lumMod val="40000"/>
                        <a:lumOff val="60000"/>
                        <a:alpha val="55000"/>
                      </a:scheme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sz="3600" dirty="0">
                  <a:solidFill>
                    <a:srgbClr val="2E8DC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B0F326A0-E4D9-4E1E-AB50-A7E0172AF619}"/>
                </a:ext>
              </a:extLst>
            </p:cNvPr>
            <p:cNvSpPr/>
            <p:nvPr/>
          </p:nvSpPr>
          <p:spPr>
            <a:xfrm>
              <a:off x="5941672" y="1753809"/>
              <a:ext cx="3784919" cy="60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Application</a:t>
              </a:r>
              <a:endParaRPr lang="zh-CN" alt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BEEEEBBC-6D48-4404-8FF8-4A8BAAB1354D}"/>
              </a:ext>
            </a:extLst>
          </p:cNvPr>
          <p:cNvGrpSpPr/>
          <p:nvPr/>
        </p:nvGrpSpPr>
        <p:grpSpPr>
          <a:xfrm>
            <a:off x="5087888" y="1274391"/>
            <a:ext cx="7222654" cy="618797"/>
            <a:chOff x="5041315" y="1674727"/>
            <a:chExt cx="7222654" cy="618797"/>
          </a:xfrm>
        </p:grpSpPr>
        <p:sp>
          <p:nvSpPr>
            <p:cNvPr id="220" name="文本框 219">
              <a:extLst>
                <a:ext uri="{FF2B5EF4-FFF2-40B4-BE49-F238E27FC236}">
                  <a16:creationId xmlns:a16="http://schemas.microsoft.com/office/drawing/2014/main" id="{E5A959C3-D371-4728-96CF-3744DCAC5D49}"/>
                </a:ext>
              </a:extLst>
            </p:cNvPr>
            <p:cNvSpPr txBox="1"/>
            <p:nvPr/>
          </p:nvSpPr>
          <p:spPr>
            <a:xfrm>
              <a:off x="5041315" y="1746899"/>
              <a:ext cx="776285" cy="54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53D2FF"/>
                  </a:solidFill>
                  <a:effectLst>
                    <a:outerShdw blurRad="266700" algn="tl" rotWithShape="0">
                      <a:schemeClr val="tx2">
                        <a:lumMod val="40000"/>
                        <a:lumOff val="60000"/>
                        <a:alpha val="55000"/>
                      </a:scheme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sz="3600" dirty="0">
                  <a:solidFill>
                    <a:srgbClr val="2E8DC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466BAAC4-A107-43ED-AD8E-FD3C46A92ADB}"/>
                </a:ext>
              </a:extLst>
            </p:cNvPr>
            <p:cNvSpPr/>
            <p:nvPr/>
          </p:nvSpPr>
          <p:spPr>
            <a:xfrm>
              <a:off x="5306686" y="1674727"/>
              <a:ext cx="6957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Challenges in CCTV industry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DE24405-1C1E-4F44-8725-C2406C5F9A58}"/>
              </a:ext>
            </a:extLst>
          </p:cNvPr>
          <p:cNvGrpSpPr/>
          <p:nvPr/>
        </p:nvGrpSpPr>
        <p:grpSpPr>
          <a:xfrm>
            <a:off x="5087888" y="2207878"/>
            <a:ext cx="4561204" cy="679422"/>
            <a:chOff x="5460690" y="1762637"/>
            <a:chExt cx="4561204" cy="67942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1E10263-8C9B-4D2D-BF87-441754863E28}"/>
                </a:ext>
              </a:extLst>
            </p:cNvPr>
            <p:cNvSpPr txBox="1"/>
            <p:nvPr/>
          </p:nvSpPr>
          <p:spPr>
            <a:xfrm>
              <a:off x="5460690" y="1895434"/>
              <a:ext cx="776285" cy="54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53D2FF"/>
                  </a:solidFill>
                  <a:effectLst>
                    <a:outerShdw blurRad="266700" algn="tl" rotWithShape="0">
                      <a:schemeClr val="tx2">
                        <a:lumMod val="40000"/>
                        <a:lumOff val="60000"/>
                        <a:alpha val="55000"/>
                      </a:scheme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sz="3600" dirty="0">
                  <a:solidFill>
                    <a:srgbClr val="2E8DC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F326A0-E4D9-4E1E-AB50-A7E0172AF619}"/>
                </a:ext>
              </a:extLst>
            </p:cNvPr>
            <p:cNvSpPr/>
            <p:nvPr/>
          </p:nvSpPr>
          <p:spPr>
            <a:xfrm>
              <a:off x="6236975" y="1762637"/>
              <a:ext cx="3784919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AI BOX solution</a:t>
              </a:r>
              <a:endParaRPr lang="zh-CN" alt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BB088FFB-D769-466A-809A-46A1FA786285}"/>
              </a:ext>
            </a:extLst>
          </p:cNvPr>
          <p:cNvSpPr/>
          <p:nvPr/>
        </p:nvSpPr>
        <p:spPr>
          <a:xfrm>
            <a:off x="4217161" y="0"/>
            <a:ext cx="96530" cy="6867778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9F0FDC2-48C2-4BCB-BD5C-CB24B4B7CA25}"/>
              </a:ext>
            </a:extLst>
          </p:cNvPr>
          <p:cNvSpPr/>
          <p:nvPr/>
        </p:nvSpPr>
        <p:spPr>
          <a:xfrm>
            <a:off x="3848322" y="2670248"/>
            <a:ext cx="852986" cy="852986"/>
          </a:xfrm>
          <a:prstGeom prst="ellipse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3B1207-78D0-4A53-8C60-BA6F70FA19DA}"/>
              </a:ext>
            </a:extLst>
          </p:cNvPr>
          <p:cNvSpPr txBox="1"/>
          <p:nvPr/>
        </p:nvSpPr>
        <p:spPr>
          <a:xfrm>
            <a:off x="294429" y="2593114"/>
            <a:ext cx="32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CONTENT</a:t>
            </a:r>
            <a:endParaRPr lang="zh-CN" altLang="en-US" sz="4800" b="1" spc="300" dirty="0">
              <a:solidFill>
                <a:srgbClr val="2E8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DE24405-1C1E-4F44-8725-C2406C5F9A58}"/>
              </a:ext>
            </a:extLst>
          </p:cNvPr>
          <p:cNvGrpSpPr/>
          <p:nvPr/>
        </p:nvGrpSpPr>
        <p:grpSpPr>
          <a:xfrm>
            <a:off x="4964923" y="5212273"/>
            <a:ext cx="3784919" cy="688250"/>
            <a:chOff x="5337725" y="1753809"/>
            <a:chExt cx="3784919" cy="68825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1E10263-8C9B-4D2D-BF87-441754863E28}"/>
                </a:ext>
              </a:extLst>
            </p:cNvPr>
            <p:cNvSpPr txBox="1"/>
            <p:nvPr/>
          </p:nvSpPr>
          <p:spPr>
            <a:xfrm>
              <a:off x="5460690" y="1895434"/>
              <a:ext cx="776285" cy="54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53D2FF"/>
                  </a:solidFill>
                  <a:effectLst>
                    <a:outerShdw blurRad="266700" algn="tl" rotWithShape="0">
                      <a:schemeClr val="tx2">
                        <a:lumMod val="40000"/>
                        <a:lumOff val="60000"/>
                        <a:alpha val="55000"/>
                      </a:scheme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sz="3600" dirty="0">
                  <a:solidFill>
                    <a:srgbClr val="2E8DC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0F326A0-E4D9-4E1E-AB50-A7E0172AF619}"/>
                </a:ext>
              </a:extLst>
            </p:cNvPr>
            <p:cNvSpPr/>
            <p:nvPr/>
          </p:nvSpPr>
          <p:spPr>
            <a:xfrm>
              <a:off x="5337725" y="1753809"/>
              <a:ext cx="3784919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Q&amp;A</a:t>
              </a:r>
              <a:endParaRPr lang="zh-CN" alt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5915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Typical application</a:t>
            </a:r>
          </a:p>
        </p:txBody>
      </p:sp>
      <p:sp>
        <p:nvSpPr>
          <p:cNvPr id="77" name="矩形 76"/>
          <p:cNvSpPr/>
          <p:nvPr/>
        </p:nvSpPr>
        <p:spPr>
          <a:xfrm>
            <a:off x="5853167" y="5287842"/>
            <a:ext cx="5323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lt"/>
              </a:rPr>
              <a:t>Management on the web, display and record retrieval.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8018" y="1808907"/>
            <a:ext cx="10385755" cy="2510343"/>
            <a:chOff x="862299" y="1808907"/>
            <a:chExt cx="10385755" cy="2510343"/>
          </a:xfrm>
        </p:grpSpPr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7045" y="3365341"/>
              <a:ext cx="1109180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282" y="3357719"/>
              <a:ext cx="2723420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2047" y="3342637"/>
              <a:ext cx="1534926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92D0E83-54BF-45A9-8222-564FDA4E63E3}"/>
                </a:ext>
              </a:extLst>
            </p:cNvPr>
            <p:cNvSpPr txBox="1"/>
            <p:nvPr/>
          </p:nvSpPr>
          <p:spPr>
            <a:xfrm>
              <a:off x="2740548" y="3343548"/>
              <a:ext cx="1920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Video stream</a:t>
              </a: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3102047" y="2665696"/>
              <a:ext cx="1534926" cy="682214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2538" y="3347910"/>
              <a:ext cx="1524435" cy="805346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5640" y="2649132"/>
              <a:ext cx="0" cy="474964"/>
            </a:xfrm>
            <a:prstGeom prst="straightConnector1">
              <a:avLst/>
            </a:prstGeom>
            <a:ln w="41275">
              <a:solidFill>
                <a:schemeClr val="tx1">
                  <a:lumMod val="95000"/>
                  <a:lumOff val="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2F87B15-BE66-4C14-8290-494E4DE5B90E}"/>
                </a:ext>
              </a:extLst>
            </p:cNvPr>
            <p:cNvSpPr txBox="1"/>
            <p:nvPr/>
          </p:nvSpPr>
          <p:spPr>
            <a:xfrm>
              <a:off x="7301916" y="3617568"/>
              <a:ext cx="2293883" cy="26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AI Box Intelligent analysis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4" name="图片 53" descr="\\Inforsrv-new\产品资料库\03-后端\03-产品彩页\中文\02-NVR\00-临时彩页\UNV ECS-B300-I1@8(-HD) 产品彩页V1.0\图片\ECS-B300-I1@8(-HD)-智能边缘计算服务器-国内版-UNV\UVTC0235C4RKXR-F.png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75" t="44225" r="19807" b="25167"/>
            <a:stretch/>
          </p:blipFill>
          <p:spPr bwMode="auto">
            <a:xfrm>
              <a:off x="7674442" y="3154563"/>
              <a:ext cx="1548833" cy="46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矩形 54"/>
            <p:cNvSpPr/>
            <p:nvPr/>
          </p:nvSpPr>
          <p:spPr>
            <a:xfrm>
              <a:off x="2646038" y="2316672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6" name="图片 55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596445" y="2557486"/>
              <a:ext cx="429531" cy="409077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4427067" y="3591342"/>
              <a:ext cx="10214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UNV NVR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8" name="图片 57" descr="分销NVR-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3129" y="2974796"/>
              <a:ext cx="781089" cy="78109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2645795" y="3012125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0" name="图片 59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596202" y="3252939"/>
              <a:ext cx="429531" cy="409077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645795" y="3669359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2" name="图片 61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596202" y="3910173"/>
              <a:ext cx="429531" cy="409077"/>
            </a:xfrm>
            <a:prstGeom prst="rect">
              <a:avLst/>
            </a:prstGeom>
          </p:spPr>
        </p:pic>
        <p:pic>
          <p:nvPicPr>
            <p:cNvPr id="63" name="图片 62" descr="液晶监视器-灰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1299" y="1808907"/>
              <a:ext cx="985922" cy="985922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5283199" y="2228386"/>
              <a:ext cx="785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Monitor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120088" y="3403131"/>
              <a:ext cx="15547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Upload Network Port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62808F87-7849-4D51-8E50-158CC6C8F3E9}"/>
                </a:ext>
              </a:extLst>
            </p:cNvPr>
            <p:cNvSpPr txBox="1"/>
            <p:nvPr/>
          </p:nvSpPr>
          <p:spPr>
            <a:xfrm>
              <a:off x="862299" y="2592747"/>
              <a:ext cx="1420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Target appears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C596930F-40C7-4BA3-9022-020F970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372" y="3022496"/>
              <a:ext cx="565857" cy="853883"/>
            </a:xfrm>
            <a:prstGeom prst="rect">
              <a:avLst/>
            </a:prstGeom>
            <a:ln w="41275">
              <a:tailEnd type="triangle"/>
            </a:ln>
          </p:spPr>
        </p:pic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70" y="3335687"/>
              <a:ext cx="413118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图片 69" descr="主机电脑-灰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8325" y="2476157"/>
              <a:ext cx="1279729" cy="1279729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10346835" y="3728111"/>
              <a:ext cx="5227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Web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96708" y="340594"/>
            <a:ext cx="6001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Built-in Web client application </a:t>
            </a:r>
          </a:p>
        </p:txBody>
      </p:sp>
      <p:sp>
        <p:nvSpPr>
          <p:cNvPr id="9" name="矩形 8"/>
          <p:cNvSpPr/>
          <p:nvPr/>
        </p:nvSpPr>
        <p:spPr>
          <a:xfrm>
            <a:off x="407368" y="956561"/>
            <a:ext cx="334399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Face recognition record search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99" y="1556792"/>
            <a:ext cx="10534801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96708" y="340594"/>
            <a:ext cx="6001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Built-in Web client application </a:t>
            </a:r>
          </a:p>
        </p:txBody>
      </p:sp>
      <p:sp>
        <p:nvSpPr>
          <p:cNvPr id="9" name="矩形 8"/>
          <p:cNvSpPr/>
          <p:nvPr/>
        </p:nvSpPr>
        <p:spPr>
          <a:xfrm>
            <a:off x="407368" y="956561"/>
            <a:ext cx="26283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Behavior record search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628800"/>
            <a:ext cx="10207175" cy="27114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/>
          <a:srcRect l="5823" t="22697"/>
          <a:stretch/>
        </p:blipFill>
        <p:spPr>
          <a:xfrm>
            <a:off x="1215859" y="2458084"/>
            <a:ext cx="9542700" cy="3764251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7533" y="4272613"/>
            <a:ext cx="651600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5915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Typical application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9178" y="1011585"/>
            <a:ext cx="10476988" cy="3757987"/>
            <a:chOff x="1272547" y="1533761"/>
            <a:chExt cx="10476988" cy="375798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808F87-7849-4D51-8E50-158CC6C8F3E9}"/>
                </a:ext>
              </a:extLst>
            </p:cNvPr>
            <p:cNvSpPr txBox="1"/>
            <p:nvPr/>
          </p:nvSpPr>
          <p:spPr>
            <a:xfrm>
              <a:off x="1272547" y="2861217"/>
              <a:ext cx="1403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Target appears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C596930F-40C7-4BA3-9022-020F970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66" y="3262414"/>
              <a:ext cx="565857" cy="853883"/>
            </a:xfrm>
            <a:prstGeom prst="rect">
              <a:avLst/>
            </a:prstGeom>
            <a:ln w="41275">
              <a:tailEnd type="triangle"/>
            </a:ln>
          </p:spPr>
        </p:pic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2334964" y="3734936"/>
              <a:ext cx="413118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752" y="3862929"/>
              <a:ext cx="5087510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0564" y="3796918"/>
              <a:ext cx="1534926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92D0E83-54BF-45A9-8222-564FDA4E63E3}"/>
                </a:ext>
              </a:extLst>
            </p:cNvPr>
            <p:cNvSpPr txBox="1"/>
            <p:nvPr/>
          </p:nvSpPr>
          <p:spPr>
            <a:xfrm>
              <a:off x="3039065" y="3797829"/>
              <a:ext cx="1920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Video stream</a:t>
              </a: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3400564" y="3119977"/>
              <a:ext cx="1534926" cy="682214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055" y="3802191"/>
              <a:ext cx="1524435" cy="805346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4371" y="2373986"/>
              <a:ext cx="0" cy="474964"/>
            </a:xfrm>
            <a:prstGeom prst="straightConnector1">
              <a:avLst/>
            </a:prstGeom>
            <a:ln w="41275">
              <a:solidFill>
                <a:schemeClr val="tx1">
                  <a:lumMod val="95000"/>
                  <a:lumOff val="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2944555" y="2770953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0" name="图片 29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894962" y="3011767"/>
              <a:ext cx="429531" cy="409077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905798" y="3269565"/>
              <a:ext cx="9749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UNV NVR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44312" y="3466406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3" name="图片 32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894719" y="3707220"/>
              <a:ext cx="429531" cy="409077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2944312" y="4123640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5" name="图片 34" descr="半球机-灰.png"/>
            <p:cNvPicPr>
              <a:picLocks noChangeAspect="1"/>
            </p:cNvPicPr>
            <p:nvPr/>
          </p:nvPicPr>
          <p:blipFill rotWithShape="1">
            <a:blip r:embed="rId4" cstate="print"/>
            <a:srcRect l="8904" t="14640" r="8199" b="6411"/>
            <a:stretch/>
          </p:blipFill>
          <p:spPr>
            <a:xfrm>
              <a:off x="2894719" y="4364454"/>
              <a:ext cx="429531" cy="409077"/>
            </a:xfrm>
            <a:prstGeom prst="rect">
              <a:avLst/>
            </a:prstGeom>
          </p:spPr>
        </p:pic>
        <p:pic>
          <p:nvPicPr>
            <p:cNvPr id="36" name="图片 35" descr="液晶监视器-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0030" y="1533761"/>
              <a:ext cx="985922" cy="985922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8761930" y="1953240"/>
              <a:ext cx="785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Monitor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549102" y="268429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205317" y="3454655"/>
              <a:ext cx="7318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Switch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肘形连接符 40"/>
            <p:cNvCxnSpPr/>
            <p:nvPr/>
          </p:nvCxnSpPr>
          <p:spPr>
            <a:xfrm flipV="1">
              <a:off x="5107123" y="2982240"/>
              <a:ext cx="3066067" cy="752696"/>
            </a:xfrm>
            <a:prstGeom prst="bentConnector3">
              <a:avLst>
                <a:gd name="adj1" fmla="val -905"/>
              </a:avLst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图片 41" descr="分销NVR-灰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1860" y="2653019"/>
              <a:ext cx="781089" cy="781090"/>
            </a:xfrm>
            <a:prstGeom prst="rect">
              <a:avLst/>
            </a:prstGeom>
          </p:spPr>
        </p:pic>
        <p:cxnSp>
          <p:nvCxnSpPr>
            <p:cNvPr id="43" name="肘形连接符 42"/>
            <p:cNvCxnSpPr/>
            <p:nvPr/>
          </p:nvCxnSpPr>
          <p:spPr>
            <a:xfrm>
              <a:off x="5086132" y="3988106"/>
              <a:ext cx="3066067" cy="752696"/>
            </a:xfrm>
            <a:prstGeom prst="bentConnector3">
              <a:avLst>
                <a:gd name="adj1" fmla="val -905"/>
              </a:avLst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 descr="交换机-灰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1152" y="3456180"/>
              <a:ext cx="781200" cy="781200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2F87B15-BE66-4C14-8290-494E4DE5B90E}"/>
                </a:ext>
              </a:extLst>
            </p:cNvPr>
            <p:cNvSpPr txBox="1"/>
            <p:nvPr/>
          </p:nvSpPr>
          <p:spPr>
            <a:xfrm>
              <a:off x="7250598" y="5029475"/>
              <a:ext cx="2293883" cy="26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AI Box Intelligent analysis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6" name="图片 45" descr="\\Inforsrv-new\产品资料库\03-后端\03-产品彩页\中文\02-NVR\00-临时彩页\UNV ECS-B300-I1@8(-HD) 产品彩页V1.0\图片\ECS-B300-I1@8(-HD)-智能边缘计算服务器-国内版-UNV\UVTC0235C4RKXR-F.png"/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75" t="44225" r="19807" b="25167"/>
            <a:stretch/>
          </p:blipFill>
          <p:spPr bwMode="auto">
            <a:xfrm>
              <a:off x="7623124" y="4566470"/>
              <a:ext cx="1548833" cy="46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文本框 46"/>
            <p:cNvSpPr txBox="1"/>
            <p:nvPr/>
          </p:nvSpPr>
          <p:spPr bwMode="auto">
            <a:xfrm>
              <a:off x="9577607" y="4258693"/>
              <a:ext cx="21719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UNV VMS (B180, Unicorn)/ Third party VMS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8" name="图片 47" descr="VMS-B200系列监控管理一体机-灰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2952" y="3190714"/>
              <a:ext cx="1221239" cy="122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矩形 49"/>
          <p:cNvSpPr/>
          <p:nvPr/>
        </p:nvSpPr>
        <p:spPr>
          <a:xfrm>
            <a:off x="3545697" y="5491279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lt"/>
              </a:rPr>
              <a:t>Third party VMS: Provide a complete API for third-party VMS access development.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45697" y="6065488"/>
            <a:ext cx="832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lt"/>
              </a:rPr>
              <a:t>B180 and Unicorn have completed the matching, a temporary version is available now.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6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5915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VMS Client – </a:t>
            </a:r>
            <a:r>
              <a:rPr lang="en-US" altLang="zh-CN" sz="28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Face recognition</a:t>
            </a:r>
            <a:endParaRPr lang="en-US" altLang="zh-CN" sz="32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64887" y="1063769"/>
            <a:ext cx="132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435369"/>
                </a:solidFill>
              </a:rPr>
              <a:t>Face recognition</a:t>
            </a:r>
            <a:endParaRPr lang="zh-CN" altLang="en-US" sz="1200" b="1" dirty="0">
              <a:solidFill>
                <a:srgbClr val="435369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5380" y="1196752"/>
            <a:ext cx="11161240" cy="5497238"/>
            <a:chOff x="515380" y="926845"/>
            <a:chExt cx="11161240" cy="5497238"/>
          </a:xfrm>
        </p:grpSpPr>
        <p:sp>
          <p:nvSpPr>
            <p:cNvPr id="27" name="矩形 26"/>
            <p:cNvSpPr/>
            <p:nvPr/>
          </p:nvSpPr>
          <p:spPr>
            <a:xfrm>
              <a:off x="3215680" y="1268760"/>
              <a:ext cx="864096" cy="21602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15380" y="1052736"/>
              <a:ext cx="11161240" cy="5371347"/>
              <a:chOff x="515380" y="1052736"/>
              <a:chExt cx="11161240" cy="537134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" t="4851" r="564" b="14300"/>
              <a:stretch/>
            </p:blipFill>
            <p:spPr>
              <a:xfrm>
                <a:off x="515380" y="1052736"/>
                <a:ext cx="11161240" cy="5371347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10128448" y="5949280"/>
                <a:ext cx="15481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484000" y="5949280"/>
              <a:ext cx="144016" cy="288032"/>
            </a:xfrm>
            <a:prstGeom prst="rect">
              <a:avLst/>
            </a:prstGeom>
            <a:solidFill>
              <a:srgbClr val="E1E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1E5E7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3503712" y="936202"/>
              <a:ext cx="3524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503712" y="926845"/>
              <a:ext cx="0" cy="21602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9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5915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VMS Client – </a:t>
            </a:r>
            <a:r>
              <a:rPr lang="en-US" altLang="zh-CN" sz="28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Behavior analysis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741" y="936642"/>
            <a:ext cx="11529585" cy="5423695"/>
            <a:chOff x="307741" y="936642"/>
            <a:chExt cx="11529585" cy="5423695"/>
          </a:xfrm>
        </p:grpSpPr>
        <p:grpSp>
          <p:nvGrpSpPr>
            <p:cNvPr id="4" name="组合 3"/>
            <p:cNvGrpSpPr/>
            <p:nvPr/>
          </p:nvGrpSpPr>
          <p:grpSpPr>
            <a:xfrm>
              <a:off x="1300163" y="1427022"/>
              <a:ext cx="9305925" cy="4933315"/>
              <a:chOff x="952500" y="1005689"/>
              <a:chExt cx="10248900" cy="543321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24"/>
              <a:stretch/>
            </p:blipFill>
            <p:spPr>
              <a:xfrm>
                <a:off x="1066800" y="1005689"/>
                <a:ext cx="10058400" cy="543321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8782050" y="5857875"/>
                <a:ext cx="523875" cy="2095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24300" y="3924300"/>
                <a:ext cx="857250" cy="20955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467724" y="3617519"/>
                <a:ext cx="1990725" cy="17343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591175" y="1257300"/>
                <a:ext cx="857250" cy="20955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800225" y="2000250"/>
                <a:ext cx="857250" cy="20955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52500" y="2524125"/>
                <a:ext cx="10248900" cy="50868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752725" y="3543300"/>
                <a:ext cx="704850" cy="38100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557" b="91922"/>
              <a:stretch/>
            </p:blipFill>
            <p:spPr>
              <a:xfrm>
                <a:off x="1066800" y="1005689"/>
                <a:ext cx="971550" cy="447539"/>
              </a:xfrm>
              <a:prstGeom prst="rect">
                <a:avLst/>
              </a:prstGeom>
            </p:spPr>
          </p:pic>
        </p:grpSp>
        <p:cxnSp>
          <p:nvCxnSpPr>
            <p:cNvPr id="14" name="直接连接符 13"/>
            <p:cNvCxnSpPr/>
            <p:nvPr/>
          </p:nvCxnSpPr>
          <p:spPr>
            <a:xfrm flipH="1">
              <a:off x="1222165" y="2425211"/>
              <a:ext cx="8477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08263" y="2194378"/>
              <a:ext cx="97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Alarm type</a:t>
              </a:r>
            </a:p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VCA</a:t>
              </a:r>
              <a:endParaRPr lang="zh-CN" altLang="en-US" sz="1200" b="1" dirty="0">
                <a:solidFill>
                  <a:srgbClr val="435369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53125" y="936642"/>
              <a:ext cx="97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Alarm Center</a:t>
              </a:r>
              <a:endParaRPr lang="zh-CN" altLang="en-US" sz="1200" b="1" dirty="0">
                <a:solidFill>
                  <a:srgbClr val="435369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5876925" y="1173038"/>
              <a:ext cx="3524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890161" y="1173038"/>
              <a:ext cx="0" cy="48244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0865777" y="2711086"/>
              <a:ext cx="971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Intelligent functions supported by AI BOX</a:t>
              </a:r>
              <a:endParaRPr lang="zh-CN" altLang="en-US" sz="1200" b="1" dirty="0">
                <a:solidFill>
                  <a:srgbClr val="435369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0606088" y="3135188"/>
              <a:ext cx="3524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07741" y="3739144"/>
              <a:ext cx="971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Export alarm log</a:t>
              </a:r>
              <a:endParaRPr lang="zh-CN" altLang="en-US" sz="1200" b="1" dirty="0">
                <a:solidFill>
                  <a:srgbClr val="435369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073227" y="3961879"/>
              <a:ext cx="186152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0534145" y="3759018"/>
              <a:ext cx="1204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435369"/>
                  </a:solidFill>
                </a:rPr>
                <a:t>Alarm image &amp; Alarm video</a:t>
              </a:r>
              <a:endParaRPr lang="zh-CN" altLang="en-US" sz="1200" b="1" dirty="0">
                <a:solidFill>
                  <a:srgbClr val="435369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9931494" y="3904126"/>
              <a:ext cx="67459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3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6709" y="340594"/>
            <a:ext cx="5915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Typical Application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02893" y="1340768"/>
            <a:ext cx="9786215" cy="3804618"/>
            <a:chOff x="386389" y="1105658"/>
            <a:chExt cx="9786215" cy="3804618"/>
          </a:xfrm>
        </p:grpSpPr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6429" y="3481457"/>
              <a:ext cx="5087510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5241" y="3415446"/>
              <a:ext cx="1534926" cy="1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92D0E83-54BF-45A9-8222-564FDA4E63E3}"/>
                </a:ext>
              </a:extLst>
            </p:cNvPr>
            <p:cNvSpPr txBox="1"/>
            <p:nvPr/>
          </p:nvSpPr>
          <p:spPr>
            <a:xfrm>
              <a:off x="2163742" y="3416357"/>
              <a:ext cx="1920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Video stream</a:t>
              </a:r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2525241" y="2738505"/>
              <a:ext cx="1534926" cy="682214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5732" y="3420719"/>
              <a:ext cx="1524435" cy="805346"/>
            </a:xfrm>
            <a:prstGeom prst="straightConnector1">
              <a:avLst/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048" y="1945883"/>
              <a:ext cx="0" cy="474964"/>
            </a:xfrm>
            <a:prstGeom prst="straightConnector1">
              <a:avLst/>
            </a:prstGeom>
            <a:ln w="41275">
              <a:solidFill>
                <a:schemeClr val="tx1">
                  <a:lumMod val="95000"/>
                  <a:lumOff val="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2069232" y="2389481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1" name="图片 60" descr="半球机-灰.png"/>
            <p:cNvPicPr>
              <a:picLocks noChangeAspect="1"/>
            </p:cNvPicPr>
            <p:nvPr/>
          </p:nvPicPr>
          <p:blipFill rotWithShape="1">
            <a:blip r:embed="rId3" cstate="print"/>
            <a:srcRect l="8904" t="14640" r="8199" b="6411"/>
            <a:stretch/>
          </p:blipFill>
          <p:spPr>
            <a:xfrm>
              <a:off x="2019639" y="2630295"/>
              <a:ext cx="429531" cy="409077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7030475" y="2888093"/>
              <a:ext cx="9749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UNV NVR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68989" y="3084934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4" name="图片 63" descr="半球机-灰.png"/>
            <p:cNvPicPr>
              <a:picLocks noChangeAspect="1"/>
            </p:cNvPicPr>
            <p:nvPr/>
          </p:nvPicPr>
          <p:blipFill rotWithShape="1">
            <a:blip r:embed="rId3" cstate="print"/>
            <a:srcRect l="8904" t="14640" r="8199" b="6411"/>
            <a:stretch/>
          </p:blipFill>
          <p:spPr>
            <a:xfrm>
              <a:off x="2019396" y="3325748"/>
              <a:ext cx="429531" cy="409077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2068989" y="3742168"/>
              <a:ext cx="384119" cy="28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IPC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 descr="半球机-灰.png"/>
            <p:cNvPicPr>
              <a:picLocks noChangeAspect="1"/>
            </p:cNvPicPr>
            <p:nvPr/>
          </p:nvPicPr>
          <p:blipFill rotWithShape="1">
            <a:blip r:embed="rId3" cstate="print"/>
            <a:srcRect l="8904" t="14640" r="8199" b="6411"/>
            <a:stretch/>
          </p:blipFill>
          <p:spPr>
            <a:xfrm>
              <a:off x="2019396" y="3982982"/>
              <a:ext cx="429531" cy="409077"/>
            </a:xfrm>
            <a:prstGeom prst="rect">
              <a:avLst/>
            </a:prstGeom>
          </p:spPr>
        </p:pic>
        <p:pic>
          <p:nvPicPr>
            <p:cNvPr id="67" name="图片 66" descr="液晶监视器-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4707" y="1105658"/>
              <a:ext cx="985922" cy="985922"/>
            </a:xfrm>
            <a:prstGeom prst="rect">
              <a:avLst/>
            </a:prstGeom>
          </p:spPr>
        </p:pic>
        <p:sp>
          <p:nvSpPr>
            <p:cNvPr id="68" name="矩形 67"/>
            <p:cNvSpPr/>
            <p:nvPr/>
          </p:nvSpPr>
          <p:spPr>
            <a:xfrm>
              <a:off x="7886607" y="1525137"/>
              <a:ext cx="785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Monitor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329994" y="3073183"/>
              <a:ext cx="7318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Switch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1" name="图片 70" descr="主机电脑-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2875" y="2946336"/>
              <a:ext cx="1279729" cy="1279729"/>
            </a:xfrm>
            <a:prstGeom prst="rect">
              <a:avLst/>
            </a:prstGeom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62F87B15-BE66-4C14-8290-494E4DE5B90E}"/>
                </a:ext>
              </a:extLst>
            </p:cNvPr>
            <p:cNvSpPr txBox="1"/>
            <p:nvPr/>
          </p:nvSpPr>
          <p:spPr>
            <a:xfrm>
              <a:off x="9043517" y="4168143"/>
              <a:ext cx="925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EZStation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3" name="肘形连接符 72"/>
            <p:cNvCxnSpPr/>
            <p:nvPr/>
          </p:nvCxnSpPr>
          <p:spPr>
            <a:xfrm flipV="1">
              <a:off x="4231800" y="2600768"/>
              <a:ext cx="3066067" cy="752696"/>
            </a:xfrm>
            <a:prstGeom prst="bentConnector3">
              <a:avLst>
                <a:gd name="adj1" fmla="val -905"/>
              </a:avLst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图片 73" descr="分销NVR-灰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537" y="2271547"/>
              <a:ext cx="781089" cy="781090"/>
            </a:xfrm>
            <a:prstGeom prst="rect">
              <a:avLst/>
            </a:prstGeom>
          </p:spPr>
        </p:pic>
        <p:cxnSp>
          <p:nvCxnSpPr>
            <p:cNvPr id="75" name="肘形连接符 74"/>
            <p:cNvCxnSpPr/>
            <p:nvPr/>
          </p:nvCxnSpPr>
          <p:spPr>
            <a:xfrm>
              <a:off x="4210809" y="3606634"/>
              <a:ext cx="3066067" cy="752696"/>
            </a:xfrm>
            <a:prstGeom prst="bentConnector3">
              <a:avLst>
                <a:gd name="adj1" fmla="val -905"/>
              </a:avLst>
            </a:prstGeom>
            <a:ln w="412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图片 75" descr="交换机-灰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829" y="3074708"/>
              <a:ext cx="781200" cy="781200"/>
            </a:xfrm>
            <a:prstGeom prst="rect">
              <a:avLst/>
            </a:prstGeom>
          </p:spPr>
        </p:pic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62F87B15-BE66-4C14-8290-494E4DE5B90E}"/>
                </a:ext>
              </a:extLst>
            </p:cNvPr>
            <p:cNvSpPr txBox="1"/>
            <p:nvPr/>
          </p:nvSpPr>
          <p:spPr>
            <a:xfrm>
              <a:off x="6375275" y="4648003"/>
              <a:ext cx="2293883" cy="26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AI Box Intelligent analysis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8" name="图片 77" descr="\\Inforsrv-new\产品资料库\03-后端\03-产品彩页\中文\02-NVR\00-临时彩页\UNV ECS-B300-I1@8(-HD) 产品彩页V1.0\图片\ECS-B300-I1@8(-HD)-智能边缘计算服务器-国内版-UNV\UVTC0235C4RKXR-F.png"/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75" t="44225" r="19807" b="25167"/>
            <a:stretch/>
          </p:blipFill>
          <p:spPr bwMode="auto">
            <a:xfrm>
              <a:off x="6747801" y="4184998"/>
              <a:ext cx="1548833" cy="46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62808F87-7849-4D51-8E50-158CC6C8F3E9}"/>
                </a:ext>
              </a:extLst>
            </p:cNvPr>
            <p:cNvSpPr txBox="1"/>
            <p:nvPr/>
          </p:nvSpPr>
          <p:spPr>
            <a:xfrm>
              <a:off x="386389" y="2545294"/>
              <a:ext cx="1403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Target appears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C596930F-40C7-4BA3-9022-020F970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908" y="2946491"/>
              <a:ext cx="565857" cy="853883"/>
            </a:xfrm>
            <a:prstGeom prst="rect">
              <a:avLst/>
            </a:prstGeom>
            <a:ln w="41275">
              <a:tailEnd type="triangle"/>
            </a:ln>
          </p:spPr>
        </p:pic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03DB1850-25A7-4716-9870-3874523B1B7F}"/>
                </a:ext>
              </a:extLst>
            </p:cNvPr>
            <p:cNvCxnSpPr>
              <a:cxnSpLocks/>
            </p:cNvCxnSpPr>
            <p:nvPr/>
          </p:nvCxnSpPr>
          <p:spPr>
            <a:xfrm>
              <a:off x="1448806" y="3419013"/>
              <a:ext cx="413118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795063" y="6109718"/>
            <a:ext cx="707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</a:rPr>
              <a:t>Development of this application is expected to be completed in 2022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C21A8F4-AAF2-4D19-9ADF-03CE3D828CD0}"/>
              </a:ext>
            </a:extLst>
          </p:cNvPr>
          <p:cNvGrpSpPr>
            <a:grpSpLocks noChangeAspect="1"/>
          </p:cNvGrpSpPr>
          <p:nvPr/>
        </p:nvGrpSpPr>
        <p:grpSpPr>
          <a:xfrm>
            <a:off x="5912230" y="1099778"/>
            <a:ext cx="5646090" cy="4643424"/>
            <a:chOff x="3297238" y="1079501"/>
            <a:chExt cx="5694363" cy="4683125"/>
          </a:xfrm>
        </p:grpSpPr>
        <p:sp>
          <p:nvSpPr>
            <p:cNvPr id="36" name="îṥ1íḋè">
              <a:extLst>
                <a:ext uri="{FF2B5EF4-FFF2-40B4-BE49-F238E27FC236}">
                  <a16:creationId xmlns:a16="http://schemas.microsoft.com/office/drawing/2014/main" id="{6C3B41D2-AFE1-46FA-ACDC-0D0D600C8871}"/>
                </a:ext>
              </a:extLst>
            </p:cNvPr>
            <p:cNvSpPr/>
            <p:nvPr/>
          </p:nvSpPr>
          <p:spPr bwMode="auto">
            <a:xfrm>
              <a:off x="6702425" y="5641976"/>
              <a:ext cx="1139825" cy="112713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şḷíḍè">
              <a:extLst>
                <a:ext uri="{FF2B5EF4-FFF2-40B4-BE49-F238E27FC236}">
                  <a16:creationId xmlns:a16="http://schemas.microsoft.com/office/drawing/2014/main" id="{2B6F18C5-A045-424B-B6F2-D685AD79AF7F}"/>
                </a:ext>
              </a:extLst>
            </p:cNvPr>
            <p:cNvSpPr/>
            <p:nvPr/>
          </p:nvSpPr>
          <p:spPr bwMode="auto">
            <a:xfrm>
              <a:off x="3297238" y="1079501"/>
              <a:ext cx="5694363" cy="4337050"/>
            </a:xfrm>
            <a:custGeom>
              <a:avLst/>
              <a:gdLst>
                <a:gd name="T0" fmla="*/ 1761 w 4093"/>
                <a:gd name="T1" fmla="*/ 67 h 3122"/>
                <a:gd name="T2" fmla="*/ 2350 w 4093"/>
                <a:gd name="T3" fmla="*/ 142 h 3122"/>
                <a:gd name="T4" fmla="*/ 3711 w 4093"/>
                <a:gd name="T5" fmla="*/ 1420 h 3122"/>
                <a:gd name="T6" fmla="*/ 3998 w 4093"/>
                <a:gd name="T7" fmla="*/ 2006 h 3122"/>
                <a:gd name="T8" fmla="*/ 3426 w 4093"/>
                <a:gd name="T9" fmla="*/ 3016 h 3122"/>
                <a:gd name="T10" fmla="*/ 2970 w 4093"/>
                <a:gd name="T11" fmla="*/ 3101 h 3122"/>
                <a:gd name="T12" fmla="*/ 2124 w 4093"/>
                <a:gd name="T13" fmla="*/ 3036 h 3122"/>
                <a:gd name="T14" fmla="*/ 1560 w 4093"/>
                <a:gd name="T15" fmla="*/ 2790 h 3122"/>
                <a:gd name="T16" fmla="*/ 273 w 4093"/>
                <a:gd name="T17" fmla="*/ 1710 h 3122"/>
                <a:gd name="T18" fmla="*/ 3 w 4093"/>
                <a:gd name="T19" fmla="*/ 1075 h 3122"/>
                <a:gd name="T20" fmla="*/ 384 w 4093"/>
                <a:gd name="T21" fmla="*/ 589 h 3122"/>
                <a:gd name="T22" fmla="*/ 690 w 4093"/>
                <a:gd name="T23" fmla="*/ 607 h 3122"/>
                <a:gd name="T24" fmla="*/ 1142 w 4093"/>
                <a:gd name="T25" fmla="*/ 647 h 3122"/>
                <a:gd name="T26" fmla="*/ 1523 w 4093"/>
                <a:gd name="T27" fmla="*/ 429 h 3122"/>
                <a:gd name="T28" fmla="*/ 1761 w 4093"/>
                <a:gd name="T29" fmla="*/ 67 h 3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3" h="3122">
                  <a:moveTo>
                    <a:pt x="1761" y="67"/>
                  </a:moveTo>
                  <a:cubicBezTo>
                    <a:pt x="1942" y="0"/>
                    <a:pt x="2162" y="57"/>
                    <a:pt x="2350" y="142"/>
                  </a:cubicBezTo>
                  <a:cubicBezTo>
                    <a:pt x="2940" y="406"/>
                    <a:pt x="3369" y="909"/>
                    <a:pt x="3711" y="1420"/>
                  </a:cubicBezTo>
                  <a:cubicBezTo>
                    <a:pt x="3834" y="1606"/>
                    <a:pt x="3952" y="1799"/>
                    <a:pt x="3998" y="2006"/>
                  </a:cubicBezTo>
                  <a:cubicBezTo>
                    <a:pt x="4093" y="2427"/>
                    <a:pt x="3846" y="2863"/>
                    <a:pt x="3426" y="3016"/>
                  </a:cubicBezTo>
                  <a:cubicBezTo>
                    <a:pt x="3284" y="3068"/>
                    <a:pt x="3127" y="3089"/>
                    <a:pt x="2970" y="3101"/>
                  </a:cubicBezTo>
                  <a:cubicBezTo>
                    <a:pt x="2690" y="3122"/>
                    <a:pt x="2401" y="3114"/>
                    <a:pt x="2124" y="3036"/>
                  </a:cubicBezTo>
                  <a:cubicBezTo>
                    <a:pt x="1927" y="2980"/>
                    <a:pt x="1740" y="2889"/>
                    <a:pt x="1560" y="2790"/>
                  </a:cubicBezTo>
                  <a:cubicBezTo>
                    <a:pt x="1060" y="2512"/>
                    <a:pt x="602" y="2151"/>
                    <a:pt x="273" y="1710"/>
                  </a:cubicBezTo>
                  <a:cubicBezTo>
                    <a:pt x="129" y="1516"/>
                    <a:pt x="7" y="1298"/>
                    <a:pt x="3" y="1075"/>
                  </a:cubicBezTo>
                  <a:cubicBezTo>
                    <a:pt x="0" y="852"/>
                    <a:pt x="145" y="627"/>
                    <a:pt x="384" y="589"/>
                  </a:cubicBezTo>
                  <a:cubicBezTo>
                    <a:pt x="483" y="574"/>
                    <a:pt x="588" y="590"/>
                    <a:pt x="690" y="607"/>
                  </a:cubicBezTo>
                  <a:cubicBezTo>
                    <a:pt x="841" y="631"/>
                    <a:pt x="993" y="657"/>
                    <a:pt x="1142" y="647"/>
                  </a:cubicBezTo>
                  <a:cubicBezTo>
                    <a:pt x="1295" y="635"/>
                    <a:pt x="1495" y="575"/>
                    <a:pt x="1523" y="429"/>
                  </a:cubicBezTo>
                  <a:cubicBezTo>
                    <a:pt x="1552" y="271"/>
                    <a:pt x="1581" y="134"/>
                    <a:pt x="1761" y="67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ṧḻïḓê">
              <a:extLst>
                <a:ext uri="{FF2B5EF4-FFF2-40B4-BE49-F238E27FC236}">
                  <a16:creationId xmlns:a16="http://schemas.microsoft.com/office/drawing/2014/main" id="{21A5F988-FDF4-478D-A513-8BE46AC4D057}"/>
                </a:ext>
              </a:extLst>
            </p:cNvPr>
            <p:cNvSpPr/>
            <p:nvPr/>
          </p:nvSpPr>
          <p:spPr bwMode="auto">
            <a:xfrm>
              <a:off x="4654550" y="5360988"/>
              <a:ext cx="273050" cy="236538"/>
            </a:xfrm>
            <a:custGeom>
              <a:avLst/>
              <a:gdLst>
                <a:gd name="T0" fmla="*/ 4 w 197"/>
                <a:gd name="T1" fmla="*/ 12 h 171"/>
                <a:gd name="T2" fmla="*/ 174 w 197"/>
                <a:gd name="T3" fmla="*/ 136 h 171"/>
                <a:gd name="T4" fmla="*/ 157 w 197"/>
                <a:gd name="T5" fmla="*/ 171 h 171"/>
                <a:gd name="T6" fmla="*/ 137 w 197"/>
                <a:gd name="T7" fmla="*/ 164 h 171"/>
                <a:gd name="T8" fmla="*/ 116 w 197"/>
                <a:gd name="T9" fmla="*/ 165 h 171"/>
                <a:gd name="T10" fmla="*/ 91 w 197"/>
                <a:gd name="T11" fmla="*/ 154 h 171"/>
                <a:gd name="T12" fmla="*/ 15 w 197"/>
                <a:gd name="T13" fmla="*/ 43 h 171"/>
                <a:gd name="T14" fmla="*/ 0 w 197"/>
                <a:gd name="T15" fmla="*/ 19 h 171"/>
                <a:gd name="T16" fmla="*/ 33 w 197"/>
                <a:gd name="T17" fmla="*/ 33 h 171"/>
                <a:gd name="T18" fmla="*/ 31 w 197"/>
                <a:gd name="T19" fmla="*/ 76 h 171"/>
                <a:gd name="T20" fmla="*/ 38 w 197"/>
                <a:gd name="T21" fmla="*/ 35 h 171"/>
                <a:gd name="T22" fmla="*/ 55 w 197"/>
                <a:gd name="T23" fmla="*/ 43 h 171"/>
                <a:gd name="T24" fmla="*/ 50 w 197"/>
                <a:gd name="T25" fmla="*/ 113 h 171"/>
                <a:gd name="T26" fmla="*/ 61 w 197"/>
                <a:gd name="T27" fmla="*/ 46 h 171"/>
                <a:gd name="T28" fmla="*/ 84 w 197"/>
                <a:gd name="T29" fmla="*/ 59 h 171"/>
                <a:gd name="T30" fmla="*/ 77 w 197"/>
                <a:gd name="T31" fmla="*/ 136 h 171"/>
                <a:gd name="T32" fmla="*/ 89 w 197"/>
                <a:gd name="T33" fmla="*/ 62 h 171"/>
                <a:gd name="T34" fmla="*/ 109 w 197"/>
                <a:gd name="T35" fmla="*/ 78 h 171"/>
                <a:gd name="T36" fmla="*/ 101 w 197"/>
                <a:gd name="T37" fmla="*/ 149 h 171"/>
                <a:gd name="T38" fmla="*/ 114 w 197"/>
                <a:gd name="T39" fmla="*/ 82 h 171"/>
                <a:gd name="T40" fmla="*/ 135 w 197"/>
                <a:gd name="T41" fmla="*/ 105 h 171"/>
                <a:gd name="T42" fmla="*/ 129 w 197"/>
                <a:gd name="T43" fmla="*/ 151 h 171"/>
                <a:gd name="T44" fmla="*/ 139 w 197"/>
                <a:gd name="T45" fmla="*/ 110 h 171"/>
                <a:gd name="T46" fmla="*/ 159 w 197"/>
                <a:gd name="T47" fmla="*/ 156 h 171"/>
                <a:gd name="T48" fmla="*/ 144 w 197"/>
                <a:gd name="T49" fmla="*/ 107 h 171"/>
                <a:gd name="T50" fmla="*/ 171 w 197"/>
                <a:gd name="T51" fmla="*/ 122 h 171"/>
                <a:gd name="T52" fmla="*/ 139 w 197"/>
                <a:gd name="T53" fmla="*/ 101 h 171"/>
                <a:gd name="T54" fmla="*/ 120 w 197"/>
                <a:gd name="T55" fmla="*/ 79 h 171"/>
                <a:gd name="T56" fmla="*/ 167 w 197"/>
                <a:gd name="T57" fmla="*/ 84 h 171"/>
                <a:gd name="T58" fmla="*/ 115 w 197"/>
                <a:gd name="T59" fmla="*/ 74 h 171"/>
                <a:gd name="T60" fmla="*/ 94 w 197"/>
                <a:gd name="T61" fmla="*/ 58 h 171"/>
                <a:gd name="T62" fmla="*/ 149 w 197"/>
                <a:gd name="T63" fmla="*/ 58 h 171"/>
                <a:gd name="T64" fmla="*/ 89 w 197"/>
                <a:gd name="T65" fmla="*/ 54 h 171"/>
                <a:gd name="T66" fmla="*/ 67 w 197"/>
                <a:gd name="T67" fmla="*/ 40 h 171"/>
                <a:gd name="T68" fmla="*/ 119 w 197"/>
                <a:gd name="T69" fmla="*/ 36 h 171"/>
                <a:gd name="T70" fmla="*/ 60 w 197"/>
                <a:gd name="T71" fmla="*/ 37 h 171"/>
                <a:gd name="T72" fmla="*/ 44 w 197"/>
                <a:gd name="T73" fmla="*/ 30 h 171"/>
                <a:gd name="T74" fmla="*/ 75 w 197"/>
                <a:gd name="T75" fmla="*/ 24 h 171"/>
                <a:gd name="T76" fmla="*/ 82 w 197"/>
                <a:gd name="T77" fmla="*/ 22 h 171"/>
                <a:gd name="T78" fmla="*/ 37 w 197"/>
                <a:gd name="T79" fmla="*/ 27 h 171"/>
                <a:gd name="T80" fmla="*/ 4 w 197"/>
                <a:gd name="T81" fmla="*/ 1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" h="171">
                  <a:moveTo>
                    <a:pt x="4" y="12"/>
                  </a:moveTo>
                  <a:cubicBezTo>
                    <a:pt x="4" y="12"/>
                    <a:pt x="197" y="0"/>
                    <a:pt x="174" y="136"/>
                  </a:cubicBezTo>
                  <a:cubicBezTo>
                    <a:pt x="174" y="136"/>
                    <a:pt x="179" y="160"/>
                    <a:pt x="157" y="171"/>
                  </a:cubicBezTo>
                  <a:cubicBezTo>
                    <a:pt x="157" y="171"/>
                    <a:pt x="157" y="160"/>
                    <a:pt x="137" y="164"/>
                  </a:cubicBezTo>
                  <a:cubicBezTo>
                    <a:pt x="130" y="165"/>
                    <a:pt x="123" y="165"/>
                    <a:pt x="116" y="165"/>
                  </a:cubicBezTo>
                  <a:cubicBezTo>
                    <a:pt x="107" y="164"/>
                    <a:pt x="98" y="161"/>
                    <a:pt x="91" y="154"/>
                  </a:cubicBezTo>
                  <a:cubicBezTo>
                    <a:pt x="91" y="154"/>
                    <a:pt x="37" y="132"/>
                    <a:pt x="15" y="43"/>
                  </a:cubicBezTo>
                  <a:cubicBezTo>
                    <a:pt x="15" y="43"/>
                    <a:pt x="0" y="24"/>
                    <a:pt x="0" y="1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22" y="56"/>
                    <a:pt x="31" y="76"/>
                  </a:cubicBezTo>
                  <a:cubicBezTo>
                    <a:pt x="31" y="76"/>
                    <a:pt x="32" y="34"/>
                    <a:pt x="38" y="35"/>
                  </a:cubicBezTo>
                  <a:cubicBezTo>
                    <a:pt x="39" y="35"/>
                    <a:pt x="55" y="43"/>
                    <a:pt x="55" y="43"/>
                  </a:cubicBezTo>
                  <a:cubicBezTo>
                    <a:pt x="55" y="43"/>
                    <a:pt x="36" y="84"/>
                    <a:pt x="50" y="113"/>
                  </a:cubicBezTo>
                  <a:cubicBezTo>
                    <a:pt x="50" y="113"/>
                    <a:pt x="45" y="63"/>
                    <a:pt x="61" y="46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9"/>
                    <a:pt x="61" y="101"/>
                    <a:pt x="77" y="136"/>
                  </a:cubicBezTo>
                  <a:cubicBezTo>
                    <a:pt x="77" y="136"/>
                    <a:pt x="73" y="83"/>
                    <a:pt x="89" y="62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88" y="120"/>
                    <a:pt x="101" y="149"/>
                  </a:cubicBezTo>
                  <a:cubicBezTo>
                    <a:pt x="101" y="149"/>
                    <a:pt x="103" y="87"/>
                    <a:pt x="114" y="82"/>
                  </a:cubicBezTo>
                  <a:cubicBezTo>
                    <a:pt x="114" y="82"/>
                    <a:pt x="132" y="98"/>
                    <a:pt x="135" y="105"/>
                  </a:cubicBezTo>
                  <a:cubicBezTo>
                    <a:pt x="135" y="105"/>
                    <a:pt x="120" y="135"/>
                    <a:pt x="129" y="151"/>
                  </a:cubicBezTo>
                  <a:cubicBezTo>
                    <a:pt x="129" y="151"/>
                    <a:pt x="135" y="110"/>
                    <a:pt x="139" y="110"/>
                  </a:cubicBezTo>
                  <a:cubicBezTo>
                    <a:pt x="139" y="110"/>
                    <a:pt x="157" y="137"/>
                    <a:pt x="159" y="156"/>
                  </a:cubicBezTo>
                  <a:cubicBezTo>
                    <a:pt x="159" y="156"/>
                    <a:pt x="159" y="128"/>
                    <a:pt x="144" y="107"/>
                  </a:cubicBezTo>
                  <a:cubicBezTo>
                    <a:pt x="144" y="107"/>
                    <a:pt x="161" y="110"/>
                    <a:pt x="171" y="122"/>
                  </a:cubicBezTo>
                  <a:cubicBezTo>
                    <a:pt x="171" y="122"/>
                    <a:pt x="169" y="102"/>
                    <a:pt x="139" y="101"/>
                  </a:cubicBezTo>
                  <a:cubicBezTo>
                    <a:pt x="139" y="101"/>
                    <a:pt x="124" y="80"/>
                    <a:pt x="120" y="79"/>
                  </a:cubicBezTo>
                  <a:cubicBezTo>
                    <a:pt x="120" y="79"/>
                    <a:pt x="150" y="76"/>
                    <a:pt x="167" y="84"/>
                  </a:cubicBezTo>
                  <a:cubicBezTo>
                    <a:pt x="167" y="84"/>
                    <a:pt x="152" y="66"/>
                    <a:pt x="115" y="74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133" y="52"/>
                    <a:pt x="149" y="58"/>
                  </a:cubicBezTo>
                  <a:cubicBezTo>
                    <a:pt x="149" y="58"/>
                    <a:pt x="130" y="42"/>
                    <a:pt x="89" y="54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99" y="33"/>
                    <a:pt x="119" y="36"/>
                  </a:cubicBezTo>
                  <a:cubicBezTo>
                    <a:pt x="119" y="36"/>
                    <a:pt x="98" y="25"/>
                    <a:pt x="60" y="3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68" y="25"/>
                    <a:pt x="75" y="24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67" y="19"/>
                    <a:pt x="52" y="21"/>
                    <a:pt x="37" y="27"/>
                  </a:cubicBezTo>
                  <a:cubicBezTo>
                    <a:pt x="37" y="27"/>
                    <a:pt x="3" y="14"/>
                    <a:pt x="4" y="12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sḷïḓê">
              <a:extLst>
                <a:ext uri="{FF2B5EF4-FFF2-40B4-BE49-F238E27FC236}">
                  <a16:creationId xmlns:a16="http://schemas.microsoft.com/office/drawing/2014/main" id="{56F4F3A9-0D6F-4B7B-80E4-B5D79CE4B811}"/>
                </a:ext>
              </a:extLst>
            </p:cNvPr>
            <p:cNvSpPr/>
            <p:nvPr/>
          </p:nvSpPr>
          <p:spPr bwMode="auto">
            <a:xfrm>
              <a:off x="4654550" y="5583238"/>
              <a:ext cx="381000" cy="61913"/>
            </a:xfrm>
            <a:custGeom>
              <a:avLst/>
              <a:gdLst>
                <a:gd name="T0" fmla="*/ 169 w 274"/>
                <a:gd name="T1" fmla="*/ 0 h 45"/>
                <a:gd name="T2" fmla="*/ 157 w 274"/>
                <a:gd name="T3" fmla="*/ 11 h 45"/>
                <a:gd name="T4" fmla="*/ 145 w 274"/>
                <a:gd name="T5" fmla="*/ 3 h 45"/>
                <a:gd name="T6" fmla="*/ 137 w 274"/>
                <a:gd name="T7" fmla="*/ 4 h 45"/>
                <a:gd name="T8" fmla="*/ 123 w 274"/>
                <a:gd name="T9" fmla="*/ 5 h 45"/>
                <a:gd name="T10" fmla="*/ 116 w 274"/>
                <a:gd name="T11" fmla="*/ 5 h 45"/>
                <a:gd name="T12" fmla="*/ 99 w 274"/>
                <a:gd name="T13" fmla="*/ 0 h 45"/>
                <a:gd name="T14" fmla="*/ 0 w 274"/>
                <a:gd name="T15" fmla="*/ 22 h 45"/>
                <a:gd name="T16" fmla="*/ 137 w 274"/>
                <a:gd name="T17" fmla="*/ 45 h 45"/>
                <a:gd name="T18" fmla="*/ 274 w 274"/>
                <a:gd name="T19" fmla="*/ 22 h 45"/>
                <a:gd name="T20" fmla="*/ 169 w 274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45">
                  <a:moveTo>
                    <a:pt x="169" y="0"/>
                  </a:moveTo>
                  <a:cubicBezTo>
                    <a:pt x="167" y="4"/>
                    <a:pt x="163" y="8"/>
                    <a:pt x="157" y="11"/>
                  </a:cubicBezTo>
                  <a:cubicBezTo>
                    <a:pt x="157" y="11"/>
                    <a:pt x="157" y="3"/>
                    <a:pt x="145" y="3"/>
                  </a:cubicBezTo>
                  <a:cubicBezTo>
                    <a:pt x="143" y="3"/>
                    <a:pt x="140" y="3"/>
                    <a:pt x="137" y="4"/>
                  </a:cubicBezTo>
                  <a:cubicBezTo>
                    <a:pt x="133" y="5"/>
                    <a:pt x="128" y="5"/>
                    <a:pt x="123" y="5"/>
                  </a:cubicBezTo>
                  <a:cubicBezTo>
                    <a:pt x="121" y="5"/>
                    <a:pt x="119" y="5"/>
                    <a:pt x="116" y="5"/>
                  </a:cubicBezTo>
                  <a:cubicBezTo>
                    <a:pt x="110" y="5"/>
                    <a:pt x="105" y="3"/>
                    <a:pt x="99" y="0"/>
                  </a:cubicBezTo>
                  <a:cubicBezTo>
                    <a:pt x="42" y="3"/>
                    <a:pt x="0" y="12"/>
                    <a:pt x="0" y="22"/>
                  </a:cubicBezTo>
                  <a:cubicBezTo>
                    <a:pt x="0" y="35"/>
                    <a:pt x="62" y="45"/>
                    <a:pt x="137" y="45"/>
                  </a:cubicBezTo>
                  <a:cubicBezTo>
                    <a:pt x="213" y="45"/>
                    <a:pt x="274" y="35"/>
                    <a:pt x="274" y="22"/>
                  </a:cubicBezTo>
                  <a:cubicBezTo>
                    <a:pt x="274" y="11"/>
                    <a:pt x="229" y="2"/>
                    <a:pt x="169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ṩľîḑê">
              <a:extLst>
                <a:ext uri="{FF2B5EF4-FFF2-40B4-BE49-F238E27FC236}">
                  <a16:creationId xmlns:a16="http://schemas.microsoft.com/office/drawing/2014/main" id="{2F7C4660-FD99-420B-9CAF-E6F49A9AD558}"/>
                </a:ext>
              </a:extLst>
            </p:cNvPr>
            <p:cNvSpPr/>
            <p:nvPr/>
          </p:nvSpPr>
          <p:spPr bwMode="auto">
            <a:xfrm>
              <a:off x="4791075" y="5581651"/>
              <a:ext cx="98425" cy="15875"/>
            </a:xfrm>
            <a:custGeom>
              <a:avLst/>
              <a:gdLst>
                <a:gd name="T0" fmla="*/ 38 w 70"/>
                <a:gd name="T1" fmla="*/ 0 h 12"/>
                <a:gd name="T2" fmla="*/ 0 w 70"/>
                <a:gd name="T3" fmla="*/ 1 h 12"/>
                <a:gd name="T4" fmla="*/ 17 w 70"/>
                <a:gd name="T5" fmla="*/ 6 h 12"/>
                <a:gd name="T6" fmla="*/ 24 w 70"/>
                <a:gd name="T7" fmla="*/ 6 h 12"/>
                <a:gd name="T8" fmla="*/ 38 w 70"/>
                <a:gd name="T9" fmla="*/ 5 h 12"/>
                <a:gd name="T10" fmla="*/ 46 w 70"/>
                <a:gd name="T11" fmla="*/ 4 h 12"/>
                <a:gd name="T12" fmla="*/ 58 w 70"/>
                <a:gd name="T13" fmla="*/ 12 h 12"/>
                <a:gd name="T14" fmla="*/ 70 w 70"/>
                <a:gd name="T15" fmla="*/ 1 h 12"/>
                <a:gd name="T16" fmla="*/ 38 w 7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">
                  <a:moveTo>
                    <a:pt x="38" y="0"/>
                  </a:moveTo>
                  <a:cubicBezTo>
                    <a:pt x="25" y="0"/>
                    <a:pt x="12" y="1"/>
                    <a:pt x="0" y="1"/>
                  </a:cubicBezTo>
                  <a:cubicBezTo>
                    <a:pt x="6" y="4"/>
                    <a:pt x="11" y="6"/>
                    <a:pt x="17" y="6"/>
                  </a:cubicBezTo>
                  <a:cubicBezTo>
                    <a:pt x="20" y="6"/>
                    <a:pt x="22" y="6"/>
                    <a:pt x="24" y="6"/>
                  </a:cubicBezTo>
                  <a:cubicBezTo>
                    <a:pt x="29" y="6"/>
                    <a:pt x="34" y="6"/>
                    <a:pt x="38" y="5"/>
                  </a:cubicBezTo>
                  <a:cubicBezTo>
                    <a:pt x="41" y="4"/>
                    <a:pt x="44" y="4"/>
                    <a:pt x="46" y="4"/>
                  </a:cubicBezTo>
                  <a:cubicBezTo>
                    <a:pt x="58" y="4"/>
                    <a:pt x="58" y="12"/>
                    <a:pt x="58" y="12"/>
                  </a:cubicBezTo>
                  <a:cubicBezTo>
                    <a:pt x="64" y="9"/>
                    <a:pt x="68" y="5"/>
                    <a:pt x="70" y="1"/>
                  </a:cubicBezTo>
                  <a:cubicBezTo>
                    <a:pt x="60" y="0"/>
                    <a:pt x="49" y="0"/>
                    <a:pt x="38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íďè">
              <a:extLst>
                <a:ext uri="{FF2B5EF4-FFF2-40B4-BE49-F238E27FC236}">
                  <a16:creationId xmlns:a16="http://schemas.microsoft.com/office/drawing/2014/main" id="{F4594F74-7C99-41C7-B416-15558E529E36}"/>
                </a:ext>
              </a:extLst>
            </p:cNvPr>
            <p:cNvSpPr/>
            <p:nvPr/>
          </p:nvSpPr>
          <p:spPr bwMode="auto">
            <a:xfrm>
              <a:off x="4297363" y="5241926"/>
              <a:ext cx="153988" cy="131763"/>
            </a:xfrm>
            <a:custGeom>
              <a:avLst/>
              <a:gdLst>
                <a:gd name="T0" fmla="*/ 2 w 111"/>
                <a:gd name="T1" fmla="*/ 6 h 95"/>
                <a:gd name="T2" fmla="*/ 98 w 111"/>
                <a:gd name="T3" fmla="*/ 76 h 95"/>
                <a:gd name="T4" fmla="*/ 89 w 111"/>
                <a:gd name="T5" fmla="*/ 95 h 95"/>
                <a:gd name="T6" fmla="*/ 78 w 111"/>
                <a:gd name="T7" fmla="*/ 92 h 95"/>
                <a:gd name="T8" fmla="*/ 66 w 111"/>
                <a:gd name="T9" fmla="*/ 92 h 95"/>
                <a:gd name="T10" fmla="*/ 51 w 111"/>
                <a:gd name="T11" fmla="*/ 86 h 95"/>
                <a:gd name="T12" fmla="*/ 9 w 111"/>
                <a:gd name="T13" fmla="*/ 24 h 95"/>
                <a:gd name="T14" fmla="*/ 0 w 111"/>
                <a:gd name="T15" fmla="*/ 10 h 95"/>
                <a:gd name="T16" fmla="*/ 19 w 111"/>
                <a:gd name="T17" fmla="*/ 18 h 95"/>
                <a:gd name="T18" fmla="*/ 17 w 111"/>
                <a:gd name="T19" fmla="*/ 42 h 95"/>
                <a:gd name="T20" fmla="*/ 21 w 111"/>
                <a:gd name="T21" fmla="*/ 19 h 95"/>
                <a:gd name="T22" fmla="*/ 31 w 111"/>
                <a:gd name="T23" fmla="*/ 24 h 95"/>
                <a:gd name="T24" fmla="*/ 28 w 111"/>
                <a:gd name="T25" fmla="*/ 64 h 95"/>
                <a:gd name="T26" fmla="*/ 34 w 111"/>
                <a:gd name="T27" fmla="*/ 25 h 95"/>
                <a:gd name="T28" fmla="*/ 47 w 111"/>
                <a:gd name="T29" fmla="*/ 33 h 95"/>
                <a:gd name="T30" fmla="*/ 43 w 111"/>
                <a:gd name="T31" fmla="*/ 76 h 95"/>
                <a:gd name="T32" fmla="*/ 50 w 111"/>
                <a:gd name="T33" fmla="*/ 35 h 95"/>
                <a:gd name="T34" fmla="*/ 62 w 111"/>
                <a:gd name="T35" fmla="*/ 44 h 95"/>
                <a:gd name="T36" fmla="*/ 57 w 111"/>
                <a:gd name="T37" fmla="*/ 84 h 95"/>
                <a:gd name="T38" fmla="*/ 64 w 111"/>
                <a:gd name="T39" fmla="*/ 46 h 95"/>
                <a:gd name="T40" fmla="*/ 76 w 111"/>
                <a:gd name="T41" fmla="*/ 59 h 95"/>
                <a:gd name="T42" fmla="*/ 73 w 111"/>
                <a:gd name="T43" fmla="*/ 85 h 95"/>
                <a:gd name="T44" fmla="*/ 79 w 111"/>
                <a:gd name="T45" fmla="*/ 62 h 95"/>
                <a:gd name="T46" fmla="*/ 90 w 111"/>
                <a:gd name="T47" fmla="*/ 88 h 95"/>
                <a:gd name="T48" fmla="*/ 81 w 111"/>
                <a:gd name="T49" fmla="*/ 60 h 95"/>
                <a:gd name="T50" fmla="*/ 97 w 111"/>
                <a:gd name="T51" fmla="*/ 68 h 95"/>
                <a:gd name="T52" fmla="*/ 79 w 111"/>
                <a:gd name="T53" fmla="*/ 56 h 95"/>
                <a:gd name="T54" fmla="*/ 68 w 111"/>
                <a:gd name="T55" fmla="*/ 44 h 95"/>
                <a:gd name="T56" fmla="*/ 94 w 111"/>
                <a:gd name="T57" fmla="*/ 47 h 95"/>
                <a:gd name="T58" fmla="*/ 65 w 111"/>
                <a:gd name="T59" fmla="*/ 42 h 95"/>
                <a:gd name="T60" fmla="*/ 53 w 111"/>
                <a:gd name="T61" fmla="*/ 32 h 95"/>
                <a:gd name="T62" fmla="*/ 84 w 111"/>
                <a:gd name="T63" fmla="*/ 32 h 95"/>
                <a:gd name="T64" fmla="*/ 50 w 111"/>
                <a:gd name="T65" fmla="*/ 30 h 95"/>
                <a:gd name="T66" fmla="*/ 38 w 111"/>
                <a:gd name="T67" fmla="*/ 22 h 95"/>
                <a:gd name="T68" fmla="*/ 67 w 111"/>
                <a:gd name="T69" fmla="*/ 20 h 95"/>
                <a:gd name="T70" fmla="*/ 34 w 111"/>
                <a:gd name="T71" fmla="*/ 20 h 95"/>
                <a:gd name="T72" fmla="*/ 25 w 111"/>
                <a:gd name="T73" fmla="*/ 16 h 95"/>
                <a:gd name="T74" fmla="*/ 42 w 111"/>
                <a:gd name="T75" fmla="*/ 13 h 95"/>
                <a:gd name="T76" fmla="*/ 47 w 111"/>
                <a:gd name="T77" fmla="*/ 12 h 95"/>
                <a:gd name="T78" fmla="*/ 21 w 111"/>
                <a:gd name="T79" fmla="*/ 15 h 95"/>
                <a:gd name="T80" fmla="*/ 2 w 111"/>
                <a:gd name="T81" fmla="*/ 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95">
                  <a:moveTo>
                    <a:pt x="2" y="6"/>
                  </a:moveTo>
                  <a:cubicBezTo>
                    <a:pt x="2" y="6"/>
                    <a:pt x="111" y="0"/>
                    <a:pt x="98" y="76"/>
                  </a:cubicBezTo>
                  <a:cubicBezTo>
                    <a:pt x="100" y="84"/>
                    <a:pt x="96" y="92"/>
                    <a:pt x="89" y="95"/>
                  </a:cubicBezTo>
                  <a:cubicBezTo>
                    <a:pt x="89" y="95"/>
                    <a:pt x="89" y="90"/>
                    <a:pt x="78" y="92"/>
                  </a:cubicBezTo>
                  <a:cubicBezTo>
                    <a:pt x="74" y="92"/>
                    <a:pt x="70" y="93"/>
                    <a:pt x="66" y="92"/>
                  </a:cubicBezTo>
                  <a:cubicBezTo>
                    <a:pt x="61" y="92"/>
                    <a:pt x="55" y="90"/>
                    <a:pt x="51" y="86"/>
                  </a:cubicBezTo>
                  <a:cubicBezTo>
                    <a:pt x="51" y="86"/>
                    <a:pt x="21" y="74"/>
                    <a:pt x="9" y="24"/>
                  </a:cubicBezTo>
                  <a:cubicBezTo>
                    <a:pt x="9" y="24"/>
                    <a:pt x="0" y="13"/>
                    <a:pt x="0" y="1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2" y="31"/>
                    <a:pt x="17" y="42"/>
                  </a:cubicBezTo>
                  <a:cubicBezTo>
                    <a:pt x="17" y="42"/>
                    <a:pt x="18" y="18"/>
                    <a:pt x="21" y="19"/>
                  </a:cubicBezTo>
                  <a:cubicBezTo>
                    <a:pt x="22" y="19"/>
                    <a:pt x="31" y="24"/>
                    <a:pt x="31" y="24"/>
                  </a:cubicBezTo>
                  <a:cubicBezTo>
                    <a:pt x="31" y="24"/>
                    <a:pt x="20" y="47"/>
                    <a:pt x="28" y="64"/>
                  </a:cubicBezTo>
                  <a:cubicBezTo>
                    <a:pt x="28" y="64"/>
                    <a:pt x="25" y="35"/>
                    <a:pt x="34" y="2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35" y="57"/>
                    <a:pt x="43" y="76"/>
                  </a:cubicBezTo>
                  <a:cubicBezTo>
                    <a:pt x="43" y="76"/>
                    <a:pt x="41" y="46"/>
                    <a:pt x="50" y="3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50" y="67"/>
                    <a:pt x="57" y="84"/>
                  </a:cubicBezTo>
                  <a:cubicBezTo>
                    <a:pt x="57" y="84"/>
                    <a:pt x="58" y="49"/>
                    <a:pt x="64" y="46"/>
                  </a:cubicBezTo>
                  <a:cubicBezTo>
                    <a:pt x="64" y="46"/>
                    <a:pt x="75" y="55"/>
                    <a:pt x="76" y="59"/>
                  </a:cubicBezTo>
                  <a:cubicBezTo>
                    <a:pt x="76" y="59"/>
                    <a:pt x="68" y="76"/>
                    <a:pt x="73" y="85"/>
                  </a:cubicBezTo>
                  <a:cubicBezTo>
                    <a:pt x="73" y="85"/>
                    <a:pt x="76" y="62"/>
                    <a:pt x="79" y="62"/>
                  </a:cubicBezTo>
                  <a:cubicBezTo>
                    <a:pt x="79" y="62"/>
                    <a:pt x="89" y="77"/>
                    <a:pt x="90" y="88"/>
                  </a:cubicBezTo>
                  <a:cubicBezTo>
                    <a:pt x="89" y="78"/>
                    <a:pt x="86" y="68"/>
                    <a:pt x="81" y="60"/>
                  </a:cubicBezTo>
                  <a:cubicBezTo>
                    <a:pt x="87" y="61"/>
                    <a:pt x="92" y="64"/>
                    <a:pt x="97" y="68"/>
                  </a:cubicBezTo>
                  <a:cubicBezTo>
                    <a:pt x="97" y="68"/>
                    <a:pt x="95" y="57"/>
                    <a:pt x="79" y="56"/>
                  </a:cubicBezTo>
                  <a:cubicBezTo>
                    <a:pt x="79" y="56"/>
                    <a:pt x="70" y="45"/>
                    <a:pt x="68" y="44"/>
                  </a:cubicBezTo>
                  <a:cubicBezTo>
                    <a:pt x="68" y="44"/>
                    <a:pt x="84" y="43"/>
                    <a:pt x="94" y="47"/>
                  </a:cubicBezTo>
                  <a:cubicBezTo>
                    <a:pt x="94" y="47"/>
                    <a:pt x="86" y="37"/>
                    <a:pt x="65" y="4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75" y="29"/>
                    <a:pt x="84" y="32"/>
                  </a:cubicBezTo>
                  <a:cubicBezTo>
                    <a:pt x="84" y="32"/>
                    <a:pt x="74" y="23"/>
                    <a:pt x="50" y="3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7" y="20"/>
                    <a:pt x="57" y="19"/>
                    <a:pt x="67" y="20"/>
                  </a:cubicBezTo>
                  <a:cubicBezTo>
                    <a:pt x="67" y="20"/>
                    <a:pt x="55" y="14"/>
                    <a:pt x="34" y="2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38" y="14"/>
                    <a:pt x="42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38" y="10"/>
                    <a:pt x="29" y="11"/>
                    <a:pt x="21" y="15"/>
                  </a:cubicBezTo>
                  <a:cubicBezTo>
                    <a:pt x="21" y="15"/>
                    <a:pt x="2" y="7"/>
                    <a:pt x="2" y="6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ṥḷidè">
              <a:extLst>
                <a:ext uri="{FF2B5EF4-FFF2-40B4-BE49-F238E27FC236}">
                  <a16:creationId xmlns:a16="http://schemas.microsoft.com/office/drawing/2014/main" id="{58141FE2-41FC-4FE8-A2BE-D042E81599EA}"/>
                </a:ext>
              </a:extLst>
            </p:cNvPr>
            <p:cNvSpPr/>
            <p:nvPr/>
          </p:nvSpPr>
          <p:spPr bwMode="auto">
            <a:xfrm>
              <a:off x="4297363" y="5365751"/>
              <a:ext cx="212725" cy="36513"/>
            </a:xfrm>
            <a:custGeom>
              <a:avLst/>
              <a:gdLst>
                <a:gd name="T0" fmla="*/ 96 w 154"/>
                <a:gd name="T1" fmla="*/ 0 h 26"/>
                <a:gd name="T2" fmla="*/ 89 w 154"/>
                <a:gd name="T3" fmla="*/ 6 h 26"/>
                <a:gd name="T4" fmla="*/ 82 w 154"/>
                <a:gd name="T5" fmla="*/ 2 h 26"/>
                <a:gd name="T6" fmla="*/ 78 w 154"/>
                <a:gd name="T7" fmla="*/ 3 h 26"/>
                <a:gd name="T8" fmla="*/ 70 w 154"/>
                <a:gd name="T9" fmla="*/ 3 h 26"/>
                <a:gd name="T10" fmla="*/ 66 w 154"/>
                <a:gd name="T11" fmla="*/ 3 h 26"/>
                <a:gd name="T12" fmla="*/ 56 w 154"/>
                <a:gd name="T13" fmla="*/ 1 h 26"/>
                <a:gd name="T14" fmla="*/ 0 w 154"/>
                <a:gd name="T15" fmla="*/ 13 h 26"/>
                <a:gd name="T16" fmla="*/ 77 w 154"/>
                <a:gd name="T17" fmla="*/ 26 h 26"/>
                <a:gd name="T18" fmla="*/ 154 w 154"/>
                <a:gd name="T19" fmla="*/ 13 h 26"/>
                <a:gd name="T20" fmla="*/ 96 w 154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6">
                  <a:moveTo>
                    <a:pt x="96" y="0"/>
                  </a:moveTo>
                  <a:cubicBezTo>
                    <a:pt x="94" y="3"/>
                    <a:pt x="92" y="5"/>
                    <a:pt x="89" y="6"/>
                  </a:cubicBezTo>
                  <a:cubicBezTo>
                    <a:pt x="89" y="6"/>
                    <a:pt x="89" y="2"/>
                    <a:pt x="82" y="2"/>
                  </a:cubicBezTo>
                  <a:cubicBezTo>
                    <a:pt x="81" y="2"/>
                    <a:pt x="79" y="2"/>
                    <a:pt x="78" y="3"/>
                  </a:cubicBezTo>
                  <a:cubicBezTo>
                    <a:pt x="75" y="3"/>
                    <a:pt x="72" y="3"/>
                    <a:pt x="70" y="3"/>
                  </a:cubicBezTo>
                  <a:cubicBezTo>
                    <a:pt x="68" y="3"/>
                    <a:pt x="67" y="3"/>
                    <a:pt x="66" y="3"/>
                  </a:cubicBezTo>
                  <a:cubicBezTo>
                    <a:pt x="62" y="3"/>
                    <a:pt x="59" y="2"/>
                    <a:pt x="56" y="1"/>
                  </a:cubicBezTo>
                  <a:cubicBezTo>
                    <a:pt x="24" y="2"/>
                    <a:pt x="0" y="7"/>
                    <a:pt x="0" y="13"/>
                  </a:cubicBezTo>
                  <a:cubicBezTo>
                    <a:pt x="0" y="20"/>
                    <a:pt x="35" y="26"/>
                    <a:pt x="77" y="26"/>
                  </a:cubicBezTo>
                  <a:cubicBezTo>
                    <a:pt x="120" y="26"/>
                    <a:pt x="154" y="20"/>
                    <a:pt x="154" y="13"/>
                  </a:cubicBezTo>
                  <a:cubicBezTo>
                    <a:pt x="154" y="7"/>
                    <a:pt x="129" y="2"/>
                    <a:pt x="96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ļïḓé">
              <a:extLst>
                <a:ext uri="{FF2B5EF4-FFF2-40B4-BE49-F238E27FC236}">
                  <a16:creationId xmlns:a16="http://schemas.microsoft.com/office/drawing/2014/main" id="{6D6F5A13-C15E-4A31-84E9-3458989D6B34}"/>
                </a:ext>
              </a:extLst>
            </p:cNvPr>
            <p:cNvSpPr/>
            <p:nvPr/>
          </p:nvSpPr>
          <p:spPr bwMode="auto">
            <a:xfrm>
              <a:off x="4375150" y="5365751"/>
              <a:ext cx="55563" cy="7938"/>
            </a:xfrm>
            <a:custGeom>
              <a:avLst/>
              <a:gdLst>
                <a:gd name="T0" fmla="*/ 21 w 40"/>
                <a:gd name="T1" fmla="*/ 0 h 6"/>
                <a:gd name="T2" fmla="*/ 0 w 40"/>
                <a:gd name="T3" fmla="*/ 1 h 6"/>
                <a:gd name="T4" fmla="*/ 10 w 40"/>
                <a:gd name="T5" fmla="*/ 3 h 6"/>
                <a:gd name="T6" fmla="*/ 14 w 40"/>
                <a:gd name="T7" fmla="*/ 3 h 6"/>
                <a:gd name="T8" fmla="*/ 22 w 40"/>
                <a:gd name="T9" fmla="*/ 3 h 6"/>
                <a:gd name="T10" fmla="*/ 26 w 40"/>
                <a:gd name="T11" fmla="*/ 2 h 6"/>
                <a:gd name="T12" fmla="*/ 33 w 40"/>
                <a:gd name="T13" fmla="*/ 6 h 6"/>
                <a:gd name="T14" fmla="*/ 40 w 40"/>
                <a:gd name="T15" fmla="*/ 0 h 6"/>
                <a:gd name="T16" fmla="*/ 21 w 4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">
                  <a:moveTo>
                    <a:pt x="21" y="0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3" y="2"/>
                    <a:pt x="6" y="3"/>
                    <a:pt x="10" y="3"/>
                  </a:cubicBezTo>
                  <a:cubicBezTo>
                    <a:pt x="11" y="3"/>
                    <a:pt x="12" y="3"/>
                    <a:pt x="14" y="3"/>
                  </a:cubicBezTo>
                  <a:cubicBezTo>
                    <a:pt x="16" y="3"/>
                    <a:pt x="19" y="3"/>
                    <a:pt x="22" y="3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33" y="2"/>
                    <a:pt x="33" y="6"/>
                    <a:pt x="33" y="6"/>
                  </a:cubicBezTo>
                  <a:cubicBezTo>
                    <a:pt x="36" y="5"/>
                    <a:pt x="38" y="3"/>
                    <a:pt x="40" y="0"/>
                  </a:cubicBezTo>
                  <a:cubicBezTo>
                    <a:pt x="34" y="0"/>
                    <a:pt x="28" y="0"/>
                    <a:pt x="21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ṡḻíḑê">
              <a:extLst>
                <a:ext uri="{FF2B5EF4-FFF2-40B4-BE49-F238E27FC236}">
                  <a16:creationId xmlns:a16="http://schemas.microsoft.com/office/drawing/2014/main" id="{ABA665B5-6E62-49E4-AF92-5611779D2D06}"/>
                </a:ext>
              </a:extLst>
            </p:cNvPr>
            <p:cNvSpPr/>
            <p:nvPr/>
          </p:nvSpPr>
          <p:spPr bwMode="auto">
            <a:xfrm>
              <a:off x="8020050" y="5340351"/>
              <a:ext cx="188913" cy="161925"/>
            </a:xfrm>
            <a:custGeom>
              <a:avLst/>
              <a:gdLst>
                <a:gd name="T0" fmla="*/ 3 w 135"/>
                <a:gd name="T1" fmla="*/ 8 h 116"/>
                <a:gd name="T2" fmla="*/ 119 w 135"/>
                <a:gd name="T3" fmla="*/ 92 h 116"/>
                <a:gd name="T4" fmla="*/ 107 w 135"/>
                <a:gd name="T5" fmla="*/ 116 h 116"/>
                <a:gd name="T6" fmla="*/ 94 w 135"/>
                <a:gd name="T7" fmla="*/ 112 h 116"/>
                <a:gd name="T8" fmla="*/ 80 w 135"/>
                <a:gd name="T9" fmla="*/ 112 h 116"/>
                <a:gd name="T10" fmla="*/ 62 w 135"/>
                <a:gd name="T11" fmla="*/ 105 h 116"/>
                <a:gd name="T12" fmla="*/ 11 w 135"/>
                <a:gd name="T13" fmla="*/ 29 h 116"/>
                <a:gd name="T14" fmla="*/ 1 w 135"/>
                <a:gd name="T15" fmla="*/ 13 h 116"/>
                <a:gd name="T16" fmla="*/ 23 w 135"/>
                <a:gd name="T17" fmla="*/ 22 h 116"/>
                <a:gd name="T18" fmla="*/ 21 w 135"/>
                <a:gd name="T19" fmla="*/ 52 h 116"/>
                <a:gd name="T20" fmla="*/ 26 w 135"/>
                <a:gd name="T21" fmla="*/ 24 h 116"/>
                <a:gd name="T22" fmla="*/ 38 w 135"/>
                <a:gd name="T23" fmla="*/ 29 h 116"/>
                <a:gd name="T24" fmla="*/ 35 w 135"/>
                <a:gd name="T25" fmla="*/ 77 h 116"/>
                <a:gd name="T26" fmla="*/ 42 w 135"/>
                <a:gd name="T27" fmla="*/ 31 h 116"/>
                <a:gd name="T28" fmla="*/ 57 w 135"/>
                <a:gd name="T29" fmla="*/ 40 h 116"/>
                <a:gd name="T30" fmla="*/ 53 w 135"/>
                <a:gd name="T31" fmla="*/ 92 h 116"/>
                <a:gd name="T32" fmla="*/ 61 w 135"/>
                <a:gd name="T33" fmla="*/ 42 h 116"/>
                <a:gd name="T34" fmla="*/ 75 w 135"/>
                <a:gd name="T35" fmla="*/ 53 h 116"/>
                <a:gd name="T36" fmla="*/ 69 w 135"/>
                <a:gd name="T37" fmla="*/ 101 h 116"/>
                <a:gd name="T38" fmla="*/ 78 w 135"/>
                <a:gd name="T39" fmla="*/ 56 h 116"/>
                <a:gd name="T40" fmla="*/ 92 w 135"/>
                <a:gd name="T41" fmla="*/ 72 h 116"/>
                <a:gd name="T42" fmla="*/ 88 w 135"/>
                <a:gd name="T43" fmla="*/ 103 h 116"/>
                <a:gd name="T44" fmla="*/ 95 w 135"/>
                <a:gd name="T45" fmla="*/ 75 h 116"/>
                <a:gd name="T46" fmla="*/ 109 w 135"/>
                <a:gd name="T47" fmla="*/ 106 h 116"/>
                <a:gd name="T48" fmla="*/ 98 w 135"/>
                <a:gd name="T49" fmla="*/ 73 h 116"/>
                <a:gd name="T50" fmla="*/ 117 w 135"/>
                <a:gd name="T51" fmla="*/ 83 h 116"/>
                <a:gd name="T52" fmla="*/ 95 w 135"/>
                <a:gd name="T53" fmla="*/ 69 h 116"/>
                <a:gd name="T54" fmla="*/ 82 w 135"/>
                <a:gd name="T55" fmla="*/ 54 h 116"/>
                <a:gd name="T56" fmla="*/ 114 w 135"/>
                <a:gd name="T57" fmla="*/ 58 h 116"/>
                <a:gd name="T58" fmla="*/ 79 w 135"/>
                <a:gd name="T59" fmla="*/ 51 h 116"/>
                <a:gd name="T60" fmla="*/ 65 w 135"/>
                <a:gd name="T61" fmla="*/ 40 h 116"/>
                <a:gd name="T62" fmla="*/ 102 w 135"/>
                <a:gd name="T63" fmla="*/ 40 h 116"/>
                <a:gd name="T64" fmla="*/ 61 w 135"/>
                <a:gd name="T65" fmla="*/ 37 h 116"/>
                <a:gd name="T66" fmla="*/ 46 w 135"/>
                <a:gd name="T67" fmla="*/ 28 h 116"/>
                <a:gd name="T68" fmla="*/ 81 w 135"/>
                <a:gd name="T69" fmla="*/ 25 h 116"/>
                <a:gd name="T70" fmla="*/ 41 w 135"/>
                <a:gd name="T71" fmla="*/ 26 h 116"/>
                <a:gd name="T72" fmla="*/ 30 w 135"/>
                <a:gd name="T73" fmla="*/ 21 h 116"/>
                <a:gd name="T74" fmla="*/ 52 w 135"/>
                <a:gd name="T75" fmla="*/ 17 h 116"/>
                <a:gd name="T76" fmla="*/ 57 w 135"/>
                <a:gd name="T77" fmla="*/ 15 h 116"/>
                <a:gd name="T78" fmla="*/ 26 w 135"/>
                <a:gd name="T79" fmla="*/ 19 h 116"/>
                <a:gd name="T80" fmla="*/ 3 w 135"/>
                <a:gd name="T8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116">
                  <a:moveTo>
                    <a:pt x="3" y="8"/>
                  </a:moveTo>
                  <a:cubicBezTo>
                    <a:pt x="3" y="8"/>
                    <a:pt x="135" y="0"/>
                    <a:pt x="119" y="92"/>
                  </a:cubicBezTo>
                  <a:cubicBezTo>
                    <a:pt x="121" y="102"/>
                    <a:pt x="116" y="112"/>
                    <a:pt x="107" y="116"/>
                  </a:cubicBezTo>
                  <a:cubicBezTo>
                    <a:pt x="107" y="116"/>
                    <a:pt x="107" y="109"/>
                    <a:pt x="94" y="112"/>
                  </a:cubicBezTo>
                  <a:cubicBezTo>
                    <a:pt x="89" y="112"/>
                    <a:pt x="84" y="113"/>
                    <a:pt x="80" y="112"/>
                  </a:cubicBezTo>
                  <a:cubicBezTo>
                    <a:pt x="73" y="112"/>
                    <a:pt x="67" y="109"/>
                    <a:pt x="62" y="105"/>
                  </a:cubicBezTo>
                  <a:cubicBezTo>
                    <a:pt x="62" y="105"/>
                    <a:pt x="25" y="90"/>
                    <a:pt x="11" y="29"/>
                  </a:cubicBezTo>
                  <a:cubicBezTo>
                    <a:pt x="11" y="29"/>
                    <a:pt x="0" y="16"/>
                    <a:pt x="1" y="1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15" y="38"/>
                    <a:pt x="21" y="52"/>
                  </a:cubicBezTo>
                  <a:cubicBezTo>
                    <a:pt x="21" y="52"/>
                    <a:pt x="22" y="23"/>
                    <a:pt x="26" y="24"/>
                  </a:cubicBezTo>
                  <a:cubicBezTo>
                    <a:pt x="27" y="24"/>
                    <a:pt x="38" y="29"/>
                    <a:pt x="38" y="29"/>
                  </a:cubicBezTo>
                  <a:cubicBezTo>
                    <a:pt x="38" y="29"/>
                    <a:pt x="25" y="57"/>
                    <a:pt x="35" y="77"/>
                  </a:cubicBezTo>
                  <a:cubicBezTo>
                    <a:pt x="35" y="77"/>
                    <a:pt x="31" y="43"/>
                    <a:pt x="42" y="3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42" y="69"/>
                    <a:pt x="53" y="92"/>
                  </a:cubicBezTo>
                  <a:cubicBezTo>
                    <a:pt x="53" y="92"/>
                    <a:pt x="50" y="56"/>
                    <a:pt x="61" y="4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60" y="82"/>
                    <a:pt x="69" y="101"/>
                  </a:cubicBezTo>
                  <a:cubicBezTo>
                    <a:pt x="69" y="101"/>
                    <a:pt x="70" y="60"/>
                    <a:pt x="78" y="56"/>
                  </a:cubicBezTo>
                  <a:cubicBezTo>
                    <a:pt x="78" y="56"/>
                    <a:pt x="90" y="67"/>
                    <a:pt x="92" y="72"/>
                  </a:cubicBezTo>
                  <a:cubicBezTo>
                    <a:pt x="92" y="72"/>
                    <a:pt x="82" y="92"/>
                    <a:pt x="88" y="103"/>
                  </a:cubicBezTo>
                  <a:cubicBezTo>
                    <a:pt x="88" y="103"/>
                    <a:pt x="92" y="75"/>
                    <a:pt x="95" y="75"/>
                  </a:cubicBezTo>
                  <a:cubicBezTo>
                    <a:pt x="95" y="75"/>
                    <a:pt x="107" y="94"/>
                    <a:pt x="109" y="106"/>
                  </a:cubicBezTo>
                  <a:cubicBezTo>
                    <a:pt x="108" y="95"/>
                    <a:pt x="104" y="83"/>
                    <a:pt x="98" y="73"/>
                  </a:cubicBezTo>
                  <a:cubicBezTo>
                    <a:pt x="105" y="75"/>
                    <a:pt x="112" y="78"/>
                    <a:pt x="117" y="83"/>
                  </a:cubicBezTo>
                  <a:cubicBezTo>
                    <a:pt x="117" y="83"/>
                    <a:pt x="115" y="70"/>
                    <a:pt x="95" y="69"/>
                  </a:cubicBezTo>
                  <a:cubicBezTo>
                    <a:pt x="95" y="69"/>
                    <a:pt x="85" y="55"/>
                    <a:pt x="82" y="54"/>
                  </a:cubicBezTo>
                  <a:cubicBezTo>
                    <a:pt x="82" y="54"/>
                    <a:pt x="102" y="52"/>
                    <a:pt x="114" y="58"/>
                  </a:cubicBezTo>
                  <a:cubicBezTo>
                    <a:pt x="114" y="58"/>
                    <a:pt x="104" y="45"/>
                    <a:pt x="79" y="51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91" y="36"/>
                    <a:pt x="102" y="40"/>
                  </a:cubicBezTo>
                  <a:cubicBezTo>
                    <a:pt x="102" y="40"/>
                    <a:pt x="89" y="29"/>
                    <a:pt x="61" y="3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68" y="23"/>
                    <a:pt x="81" y="25"/>
                  </a:cubicBezTo>
                  <a:cubicBezTo>
                    <a:pt x="81" y="25"/>
                    <a:pt x="67" y="17"/>
                    <a:pt x="41" y="2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47" y="17"/>
                    <a:pt x="52" y="17"/>
                  </a:cubicBezTo>
                  <a:cubicBezTo>
                    <a:pt x="56" y="16"/>
                    <a:pt x="57" y="15"/>
                    <a:pt x="57" y="15"/>
                  </a:cubicBezTo>
                  <a:cubicBezTo>
                    <a:pt x="46" y="13"/>
                    <a:pt x="36" y="15"/>
                    <a:pt x="26" y="19"/>
                  </a:cubicBezTo>
                  <a:cubicBezTo>
                    <a:pt x="26" y="19"/>
                    <a:pt x="3" y="10"/>
                    <a:pt x="3" y="8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íḋê">
              <a:extLst>
                <a:ext uri="{FF2B5EF4-FFF2-40B4-BE49-F238E27FC236}">
                  <a16:creationId xmlns:a16="http://schemas.microsoft.com/office/drawing/2014/main" id="{7A0074C3-C593-45E8-BFE4-B5F1EEBEB459}"/>
                </a:ext>
              </a:extLst>
            </p:cNvPr>
            <p:cNvSpPr/>
            <p:nvPr/>
          </p:nvSpPr>
          <p:spPr bwMode="auto">
            <a:xfrm>
              <a:off x="8021638" y="5492751"/>
              <a:ext cx="258763" cy="42863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lïďê">
              <a:extLst>
                <a:ext uri="{FF2B5EF4-FFF2-40B4-BE49-F238E27FC236}">
                  <a16:creationId xmlns:a16="http://schemas.microsoft.com/office/drawing/2014/main" id="{E5175A07-911E-466C-9D83-C67CFBA3F929}"/>
                </a:ext>
              </a:extLst>
            </p:cNvPr>
            <p:cNvSpPr/>
            <p:nvPr/>
          </p:nvSpPr>
          <p:spPr bwMode="auto">
            <a:xfrm>
              <a:off x="6691313" y="3413126"/>
              <a:ext cx="111125" cy="87313"/>
            </a:xfrm>
            <a:custGeom>
              <a:avLst/>
              <a:gdLst>
                <a:gd name="T0" fmla="*/ 0 w 80"/>
                <a:gd name="T1" fmla="*/ 43 h 62"/>
                <a:gd name="T2" fmla="*/ 80 w 80"/>
                <a:gd name="T3" fmla="*/ 5 h 62"/>
                <a:gd name="T4" fmla="*/ 80 w 80"/>
                <a:gd name="T5" fmla="*/ 62 h 62"/>
                <a:gd name="T6" fmla="*/ 45 w 80"/>
                <a:gd name="T7" fmla="*/ 62 h 62"/>
                <a:gd name="T8" fmla="*/ 18 w 80"/>
                <a:gd name="T9" fmla="*/ 55 h 62"/>
                <a:gd name="T10" fmla="*/ 0 w 80"/>
                <a:gd name="T1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cubicBezTo>
                    <a:pt x="17" y="15"/>
                    <a:pt x="48" y="0"/>
                    <a:pt x="80" y="5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0" y="43"/>
                    <a:pt x="0" y="43"/>
                    <a:pt x="0" y="43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$ḻíďè">
              <a:extLst>
                <a:ext uri="{FF2B5EF4-FFF2-40B4-BE49-F238E27FC236}">
                  <a16:creationId xmlns:a16="http://schemas.microsoft.com/office/drawing/2014/main" id="{4100932C-DA91-45A5-A510-6000090FF2DC}"/>
                </a:ext>
              </a:extLst>
            </p:cNvPr>
            <p:cNvSpPr/>
            <p:nvPr/>
          </p:nvSpPr>
          <p:spPr bwMode="auto">
            <a:xfrm>
              <a:off x="6691313" y="3421063"/>
              <a:ext cx="111125" cy="57150"/>
            </a:xfrm>
            <a:custGeom>
              <a:avLst/>
              <a:gdLst>
                <a:gd name="T0" fmla="*/ 33 w 80"/>
                <a:gd name="T1" fmla="*/ 7 h 41"/>
                <a:gd name="T2" fmla="*/ 0 w 80"/>
                <a:gd name="T3" fmla="*/ 38 h 41"/>
                <a:gd name="T4" fmla="*/ 0 w 80"/>
                <a:gd name="T5" fmla="*/ 38 h 41"/>
                <a:gd name="T6" fmla="*/ 20 w 80"/>
                <a:gd name="T7" fmla="*/ 41 h 41"/>
                <a:gd name="T8" fmla="*/ 39 w 80"/>
                <a:gd name="T9" fmla="*/ 38 h 41"/>
                <a:gd name="T10" fmla="*/ 38 w 80"/>
                <a:gd name="T11" fmla="*/ 31 h 41"/>
                <a:gd name="T12" fmla="*/ 33 w 80"/>
                <a:gd name="T13" fmla="*/ 7 h 41"/>
                <a:gd name="T14" fmla="*/ 77 w 80"/>
                <a:gd name="T15" fmla="*/ 0 h 41"/>
                <a:gd name="T16" fmla="*/ 78 w 80"/>
                <a:gd name="T17" fmla="*/ 3 h 41"/>
                <a:gd name="T18" fmla="*/ 80 w 80"/>
                <a:gd name="T19" fmla="*/ 0 h 41"/>
                <a:gd name="T20" fmla="*/ 77 w 80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1">
                  <a:moveTo>
                    <a:pt x="33" y="7"/>
                  </a:moveTo>
                  <a:cubicBezTo>
                    <a:pt x="20" y="14"/>
                    <a:pt x="8" y="2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40"/>
                    <a:pt x="14" y="41"/>
                    <a:pt x="20" y="41"/>
                  </a:cubicBezTo>
                  <a:cubicBezTo>
                    <a:pt x="27" y="41"/>
                    <a:pt x="33" y="40"/>
                    <a:pt x="39" y="38"/>
                  </a:cubicBezTo>
                  <a:cubicBezTo>
                    <a:pt x="39" y="36"/>
                    <a:pt x="39" y="33"/>
                    <a:pt x="38" y="31"/>
                  </a:cubicBezTo>
                  <a:cubicBezTo>
                    <a:pt x="37" y="24"/>
                    <a:pt x="36" y="15"/>
                    <a:pt x="33" y="7"/>
                  </a:cubicBezTo>
                  <a:moveTo>
                    <a:pt x="77" y="0"/>
                  </a:moveTo>
                  <a:cubicBezTo>
                    <a:pt x="78" y="1"/>
                    <a:pt x="78" y="2"/>
                    <a:pt x="78" y="3"/>
                  </a:cubicBezTo>
                  <a:cubicBezTo>
                    <a:pt x="79" y="1"/>
                    <a:pt x="80" y="0"/>
                    <a:pt x="80" y="0"/>
                  </a:cubicBezTo>
                  <a:cubicBezTo>
                    <a:pt x="79" y="0"/>
                    <a:pt x="78" y="0"/>
                    <a:pt x="77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ṧ1íďê">
              <a:extLst>
                <a:ext uri="{FF2B5EF4-FFF2-40B4-BE49-F238E27FC236}">
                  <a16:creationId xmlns:a16="http://schemas.microsoft.com/office/drawing/2014/main" id="{F5034423-9618-4F6D-9B1E-B04948DF8867}"/>
                </a:ext>
              </a:extLst>
            </p:cNvPr>
            <p:cNvSpPr/>
            <p:nvPr/>
          </p:nvSpPr>
          <p:spPr bwMode="auto">
            <a:xfrm>
              <a:off x="6456363" y="3241676"/>
              <a:ext cx="347663" cy="241300"/>
            </a:xfrm>
            <a:custGeom>
              <a:avLst/>
              <a:gdLst>
                <a:gd name="T0" fmla="*/ 251 w 251"/>
                <a:gd name="T1" fmla="*/ 144 h 174"/>
                <a:gd name="T2" fmla="*/ 209 w 251"/>
                <a:gd name="T3" fmla="*/ 174 h 174"/>
                <a:gd name="T4" fmla="*/ 207 w 251"/>
                <a:gd name="T5" fmla="*/ 160 h 174"/>
                <a:gd name="T6" fmla="*/ 190 w 251"/>
                <a:gd name="T7" fmla="*/ 117 h 174"/>
                <a:gd name="T8" fmla="*/ 62 w 251"/>
                <a:gd name="T9" fmla="*/ 22 h 174"/>
                <a:gd name="T10" fmla="*/ 219 w 251"/>
                <a:gd name="T11" fmla="*/ 73 h 174"/>
                <a:gd name="T12" fmla="*/ 231 w 251"/>
                <a:gd name="T13" fmla="*/ 90 h 174"/>
                <a:gd name="T14" fmla="*/ 245 w 251"/>
                <a:gd name="T15" fmla="*/ 125 h 174"/>
                <a:gd name="T16" fmla="*/ 251 w 251"/>
                <a:gd name="T1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74">
                  <a:moveTo>
                    <a:pt x="251" y="144"/>
                  </a:moveTo>
                  <a:cubicBezTo>
                    <a:pt x="209" y="174"/>
                    <a:pt x="209" y="174"/>
                    <a:pt x="209" y="174"/>
                  </a:cubicBezTo>
                  <a:cubicBezTo>
                    <a:pt x="209" y="174"/>
                    <a:pt x="208" y="168"/>
                    <a:pt x="207" y="160"/>
                  </a:cubicBezTo>
                  <a:cubicBezTo>
                    <a:pt x="205" y="145"/>
                    <a:pt x="201" y="121"/>
                    <a:pt x="190" y="117"/>
                  </a:cubicBezTo>
                  <a:cubicBezTo>
                    <a:pt x="175" y="110"/>
                    <a:pt x="0" y="44"/>
                    <a:pt x="62" y="22"/>
                  </a:cubicBezTo>
                  <a:cubicBezTo>
                    <a:pt x="124" y="0"/>
                    <a:pt x="219" y="73"/>
                    <a:pt x="219" y="73"/>
                  </a:cubicBezTo>
                  <a:cubicBezTo>
                    <a:pt x="219" y="73"/>
                    <a:pt x="224" y="74"/>
                    <a:pt x="231" y="90"/>
                  </a:cubicBezTo>
                  <a:cubicBezTo>
                    <a:pt x="235" y="99"/>
                    <a:pt x="241" y="113"/>
                    <a:pt x="245" y="125"/>
                  </a:cubicBezTo>
                  <a:cubicBezTo>
                    <a:pt x="249" y="136"/>
                    <a:pt x="251" y="144"/>
                    <a:pt x="251" y="144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Sļîḋè">
              <a:extLst>
                <a:ext uri="{FF2B5EF4-FFF2-40B4-BE49-F238E27FC236}">
                  <a16:creationId xmlns:a16="http://schemas.microsoft.com/office/drawing/2014/main" id="{5138D824-71B4-4B92-953A-6D34F27E8C0C}"/>
                </a:ext>
              </a:extLst>
            </p:cNvPr>
            <p:cNvSpPr/>
            <p:nvPr/>
          </p:nvSpPr>
          <p:spPr bwMode="auto">
            <a:xfrm>
              <a:off x="7262813" y="3502026"/>
              <a:ext cx="41275" cy="55563"/>
            </a:xfrm>
            <a:custGeom>
              <a:avLst/>
              <a:gdLst>
                <a:gd name="T0" fmla="*/ 10 w 26"/>
                <a:gd name="T1" fmla="*/ 2 h 35"/>
                <a:gd name="T2" fmla="*/ 15 w 26"/>
                <a:gd name="T3" fmla="*/ 0 h 35"/>
                <a:gd name="T4" fmla="*/ 26 w 26"/>
                <a:gd name="T5" fmla="*/ 14 h 35"/>
                <a:gd name="T6" fmla="*/ 16 w 26"/>
                <a:gd name="T7" fmla="*/ 35 h 35"/>
                <a:gd name="T8" fmla="*/ 0 w 26"/>
                <a:gd name="T9" fmla="*/ 28 h 35"/>
                <a:gd name="T10" fmla="*/ 4 w 26"/>
                <a:gd name="T11" fmla="*/ 12 h 35"/>
                <a:gd name="T12" fmla="*/ 10 w 26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5">
                  <a:moveTo>
                    <a:pt x="10" y="2"/>
                  </a:moveTo>
                  <a:lnTo>
                    <a:pt x="15" y="0"/>
                  </a:lnTo>
                  <a:lnTo>
                    <a:pt x="26" y="14"/>
                  </a:lnTo>
                  <a:lnTo>
                    <a:pt x="16" y="35"/>
                  </a:lnTo>
                  <a:lnTo>
                    <a:pt x="0" y="28"/>
                  </a:lnTo>
                  <a:lnTo>
                    <a:pt x="4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šḷîḋe">
              <a:extLst>
                <a:ext uri="{FF2B5EF4-FFF2-40B4-BE49-F238E27FC236}">
                  <a16:creationId xmlns:a16="http://schemas.microsoft.com/office/drawing/2014/main" id="{DC3EB593-47B0-44D0-A738-0A64DDD5CD4A}"/>
                </a:ext>
              </a:extLst>
            </p:cNvPr>
            <p:cNvSpPr/>
            <p:nvPr/>
          </p:nvSpPr>
          <p:spPr bwMode="auto">
            <a:xfrm>
              <a:off x="7262813" y="3502026"/>
              <a:ext cx="41275" cy="55563"/>
            </a:xfrm>
            <a:custGeom>
              <a:avLst/>
              <a:gdLst>
                <a:gd name="T0" fmla="*/ 10 w 26"/>
                <a:gd name="T1" fmla="*/ 2 h 35"/>
                <a:gd name="T2" fmla="*/ 15 w 26"/>
                <a:gd name="T3" fmla="*/ 0 h 35"/>
                <a:gd name="T4" fmla="*/ 26 w 26"/>
                <a:gd name="T5" fmla="*/ 14 h 35"/>
                <a:gd name="T6" fmla="*/ 16 w 26"/>
                <a:gd name="T7" fmla="*/ 35 h 35"/>
                <a:gd name="T8" fmla="*/ 0 w 26"/>
                <a:gd name="T9" fmla="*/ 28 h 35"/>
                <a:gd name="T10" fmla="*/ 4 w 26"/>
                <a:gd name="T11" fmla="*/ 12 h 35"/>
                <a:gd name="T12" fmla="*/ 10 w 26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5">
                  <a:moveTo>
                    <a:pt x="10" y="2"/>
                  </a:moveTo>
                  <a:lnTo>
                    <a:pt x="15" y="0"/>
                  </a:lnTo>
                  <a:lnTo>
                    <a:pt x="26" y="14"/>
                  </a:lnTo>
                  <a:lnTo>
                    <a:pt x="16" y="35"/>
                  </a:lnTo>
                  <a:lnTo>
                    <a:pt x="0" y="28"/>
                  </a:lnTo>
                  <a:lnTo>
                    <a:pt x="4" y="12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ṥlïdê">
              <a:extLst>
                <a:ext uri="{FF2B5EF4-FFF2-40B4-BE49-F238E27FC236}">
                  <a16:creationId xmlns:a16="http://schemas.microsoft.com/office/drawing/2014/main" id="{3D9C3A0E-F80E-45BF-857B-04588D49EC3C}"/>
                </a:ext>
              </a:extLst>
            </p:cNvPr>
            <p:cNvSpPr/>
            <p:nvPr/>
          </p:nvSpPr>
          <p:spPr bwMode="auto">
            <a:xfrm>
              <a:off x="7118350" y="5434013"/>
              <a:ext cx="142875" cy="271463"/>
            </a:xfrm>
            <a:custGeom>
              <a:avLst/>
              <a:gdLst>
                <a:gd name="T0" fmla="*/ 50 w 102"/>
                <a:gd name="T1" fmla="*/ 1 h 196"/>
                <a:gd name="T2" fmla="*/ 33 w 102"/>
                <a:gd name="T3" fmla="*/ 19 h 196"/>
                <a:gd name="T4" fmla="*/ 21 w 102"/>
                <a:gd name="T5" fmla="*/ 91 h 196"/>
                <a:gd name="T6" fmla="*/ 12 w 102"/>
                <a:gd name="T7" fmla="*/ 131 h 196"/>
                <a:gd name="T8" fmla="*/ 42 w 102"/>
                <a:gd name="T9" fmla="*/ 190 h 196"/>
                <a:gd name="T10" fmla="*/ 102 w 102"/>
                <a:gd name="T11" fmla="*/ 168 h 196"/>
                <a:gd name="T12" fmla="*/ 100 w 102"/>
                <a:gd name="T13" fmla="*/ 39 h 196"/>
                <a:gd name="T14" fmla="*/ 50 w 102"/>
                <a:gd name="T15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96">
                  <a:moveTo>
                    <a:pt x="50" y="1"/>
                  </a:moveTo>
                  <a:cubicBezTo>
                    <a:pt x="50" y="1"/>
                    <a:pt x="38" y="0"/>
                    <a:pt x="33" y="19"/>
                  </a:cubicBezTo>
                  <a:cubicBezTo>
                    <a:pt x="28" y="38"/>
                    <a:pt x="21" y="91"/>
                    <a:pt x="21" y="91"/>
                  </a:cubicBezTo>
                  <a:cubicBezTo>
                    <a:pt x="21" y="91"/>
                    <a:pt x="18" y="123"/>
                    <a:pt x="12" y="131"/>
                  </a:cubicBezTo>
                  <a:cubicBezTo>
                    <a:pt x="6" y="138"/>
                    <a:pt x="0" y="184"/>
                    <a:pt x="42" y="190"/>
                  </a:cubicBezTo>
                  <a:cubicBezTo>
                    <a:pt x="84" y="196"/>
                    <a:pt x="102" y="168"/>
                    <a:pt x="102" y="16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50" y="1"/>
                    <a:pt x="50" y="1"/>
                    <a:pt x="50" y="1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šḷîdé">
              <a:extLst>
                <a:ext uri="{FF2B5EF4-FFF2-40B4-BE49-F238E27FC236}">
                  <a16:creationId xmlns:a16="http://schemas.microsoft.com/office/drawing/2014/main" id="{EB397803-156E-47A2-8DF7-8EE42E3D0C76}"/>
                </a:ext>
              </a:extLst>
            </p:cNvPr>
            <p:cNvSpPr/>
            <p:nvPr/>
          </p:nvSpPr>
          <p:spPr bwMode="auto">
            <a:xfrm>
              <a:off x="7299325" y="5443538"/>
              <a:ext cx="134938" cy="319088"/>
            </a:xfrm>
            <a:custGeom>
              <a:avLst/>
              <a:gdLst>
                <a:gd name="T0" fmla="*/ 66 w 97"/>
                <a:gd name="T1" fmla="*/ 0 h 230"/>
                <a:gd name="T2" fmla="*/ 92 w 97"/>
                <a:gd name="T3" fmla="*/ 60 h 230"/>
                <a:gd name="T4" fmla="*/ 89 w 97"/>
                <a:gd name="T5" fmla="*/ 135 h 230"/>
                <a:gd name="T6" fmla="*/ 92 w 97"/>
                <a:gd name="T7" fmla="*/ 158 h 230"/>
                <a:gd name="T8" fmla="*/ 92 w 97"/>
                <a:gd name="T9" fmla="*/ 187 h 230"/>
                <a:gd name="T10" fmla="*/ 7 w 97"/>
                <a:gd name="T11" fmla="*/ 184 h 230"/>
                <a:gd name="T12" fmla="*/ 3 w 97"/>
                <a:gd name="T13" fmla="*/ 140 h 230"/>
                <a:gd name="T14" fmla="*/ 15 w 97"/>
                <a:gd name="T15" fmla="*/ 46 h 230"/>
                <a:gd name="T16" fmla="*/ 66 w 97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30">
                  <a:moveTo>
                    <a:pt x="66" y="0"/>
                  </a:moveTo>
                  <a:cubicBezTo>
                    <a:pt x="66" y="0"/>
                    <a:pt x="93" y="28"/>
                    <a:pt x="92" y="60"/>
                  </a:cubicBezTo>
                  <a:cubicBezTo>
                    <a:pt x="92" y="92"/>
                    <a:pt x="89" y="135"/>
                    <a:pt x="89" y="135"/>
                  </a:cubicBezTo>
                  <a:cubicBezTo>
                    <a:pt x="89" y="135"/>
                    <a:pt x="87" y="153"/>
                    <a:pt x="92" y="158"/>
                  </a:cubicBezTo>
                  <a:cubicBezTo>
                    <a:pt x="97" y="163"/>
                    <a:pt x="92" y="187"/>
                    <a:pt x="92" y="187"/>
                  </a:cubicBezTo>
                  <a:cubicBezTo>
                    <a:pt x="92" y="187"/>
                    <a:pt x="46" y="230"/>
                    <a:pt x="7" y="184"/>
                  </a:cubicBezTo>
                  <a:cubicBezTo>
                    <a:pt x="7" y="184"/>
                    <a:pt x="0" y="157"/>
                    <a:pt x="3" y="140"/>
                  </a:cubicBezTo>
                  <a:cubicBezTo>
                    <a:pt x="6" y="123"/>
                    <a:pt x="15" y="46"/>
                    <a:pt x="15" y="4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Sľîḍê">
              <a:extLst>
                <a:ext uri="{FF2B5EF4-FFF2-40B4-BE49-F238E27FC236}">
                  <a16:creationId xmlns:a16="http://schemas.microsoft.com/office/drawing/2014/main" id="{F60DFAB0-3EB0-475F-B641-4D5EAF07F0F8}"/>
                </a:ext>
              </a:extLst>
            </p:cNvPr>
            <p:cNvSpPr/>
            <p:nvPr/>
          </p:nvSpPr>
          <p:spPr bwMode="auto">
            <a:xfrm>
              <a:off x="7142163" y="4592638"/>
              <a:ext cx="338138" cy="1049338"/>
            </a:xfrm>
            <a:custGeom>
              <a:avLst/>
              <a:gdLst>
                <a:gd name="T0" fmla="*/ 244 w 244"/>
                <a:gd name="T1" fmla="*/ 27 h 755"/>
                <a:gd name="T2" fmla="*/ 206 w 244"/>
                <a:gd name="T3" fmla="*/ 118 h 755"/>
                <a:gd name="T4" fmla="*/ 187 w 244"/>
                <a:gd name="T5" fmla="*/ 166 h 755"/>
                <a:gd name="T6" fmla="*/ 177 w 244"/>
                <a:gd name="T7" fmla="*/ 229 h 755"/>
                <a:gd name="T8" fmla="*/ 174 w 244"/>
                <a:gd name="T9" fmla="*/ 272 h 755"/>
                <a:gd name="T10" fmla="*/ 148 w 244"/>
                <a:gd name="T11" fmla="*/ 493 h 755"/>
                <a:gd name="T12" fmla="*/ 107 w 244"/>
                <a:gd name="T13" fmla="*/ 545 h 755"/>
                <a:gd name="T14" fmla="*/ 92 w 244"/>
                <a:gd name="T15" fmla="*/ 597 h 755"/>
                <a:gd name="T16" fmla="*/ 84 w 244"/>
                <a:gd name="T17" fmla="*/ 644 h 755"/>
                <a:gd name="T18" fmla="*/ 82 w 244"/>
                <a:gd name="T19" fmla="*/ 703 h 755"/>
                <a:gd name="T20" fmla="*/ 82 w 244"/>
                <a:gd name="T21" fmla="*/ 749 h 755"/>
                <a:gd name="T22" fmla="*/ 2 w 244"/>
                <a:gd name="T23" fmla="*/ 744 h 755"/>
                <a:gd name="T24" fmla="*/ 11 w 244"/>
                <a:gd name="T25" fmla="*/ 692 h 755"/>
                <a:gd name="T26" fmla="*/ 18 w 244"/>
                <a:gd name="T27" fmla="*/ 651 h 755"/>
                <a:gd name="T28" fmla="*/ 27 w 244"/>
                <a:gd name="T29" fmla="*/ 621 h 755"/>
                <a:gd name="T30" fmla="*/ 33 w 244"/>
                <a:gd name="T31" fmla="*/ 595 h 755"/>
                <a:gd name="T32" fmla="*/ 44 w 244"/>
                <a:gd name="T33" fmla="*/ 561 h 755"/>
                <a:gd name="T34" fmla="*/ 60 w 244"/>
                <a:gd name="T35" fmla="*/ 354 h 755"/>
                <a:gd name="T36" fmla="*/ 110 w 244"/>
                <a:gd name="T37" fmla="*/ 0 h 755"/>
                <a:gd name="T38" fmla="*/ 244 w 244"/>
                <a:gd name="T39" fmla="*/ 2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4" h="755">
                  <a:moveTo>
                    <a:pt x="244" y="27"/>
                  </a:moveTo>
                  <a:cubicBezTo>
                    <a:pt x="244" y="27"/>
                    <a:pt x="218" y="101"/>
                    <a:pt x="206" y="118"/>
                  </a:cubicBezTo>
                  <a:cubicBezTo>
                    <a:pt x="195" y="135"/>
                    <a:pt x="187" y="166"/>
                    <a:pt x="187" y="166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5" y="243"/>
                    <a:pt x="174" y="258"/>
                    <a:pt x="174" y="272"/>
                  </a:cubicBezTo>
                  <a:cubicBezTo>
                    <a:pt x="174" y="286"/>
                    <a:pt x="148" y="493"/>
                    <a:pt x="148" y="493"/>
                  </a:cubicBezTo>
                  <a:cubicBezTo>
                    <a:pt x="107" y="545"/>
                    <a:pt x="107" y="545"/>
                    <a:pt x="107" y="545"/>
                  </a:cubicBezTo>
                  <a:cubicBezTo>
                    <a:pt x="107" y="545"/>
                    <a:pt x="89" y="582"/>
                    <a:pt x="92" y="597"/>
                  </a:cubicBezTo>
                  <a:cubicBezTo>
                    <a:pt x="95" y="613"/>
                    <a:pt x="90" y="637"/>
                    <a:pt x="84" y="644"/>
                  </a:cubicBezTo>
                  <a:cubicBezTo>
                    <a:pt x="84" y="644"/>
                    <a:pt x="83" y="692"/>
                    <a:pt x="82" y="703"/>
                  </a:cubicBezTo>
                  <a:cubicBezTo>
                    <a:pt x="80" y="714"/>
                    <a:pt x="87" y="744"/>
                    <a:pt x="82" y="749"/>
                  </a:cubicBezTo>
                  <a:cubicBezTo>
                    <a:pt x="76" y="755"/>
                    <a:pt x="4" y="752"/>
                    <a:pt x="2" y="744"/>
                  </a:cubicBezTo>
                  <a:cubicBezTo>
                    <a:pt x="0" y="735"/>
                    <a:pt x="11" y="692"/>
                    <a:pt x="11" y="692"/>
                  </a:cubicBezTo>
                  <a:cubicBezTo>
                    <a:pt x="18" y="651"/>
                    <a:pt x="18" y="651"/>
                    <a:pt x="18" y="651"/>
                  </a:cubicBezTo>
                  <a:cubicBezTo>
                    <a:pt x="18" y="651"/>
                    <a:pt x="30" y="629"/>
                    <a:pt x="27" y="621"/>
                  </a:cubicBezTo>
                  <a:cubicBezTo>
                    <a:pt x="24" y="614"/>
                    <a:pt x="33" y="597"/>
                    <a:pt x="33" y="595"/>
                  </a:cubicBezTo>
                  <a:cubicBezTo>
                    <a:pt x="34" y="594"/>
                    <a:pt x="47" y="570"/>
                    <a:pt x="44" y="561"/>
                  </a:cubicBezTo>
                  <a:cubicBezTo>
                    <a:pt x="42" y="551"/>
                    <a:pt x="60" y="354"/>
                    <a:pt x="60" y="35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44" y="27"/>
                    <a:pt x="244" y="27"/>
                    <a:pt x="244" y="2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ḷïde">
              <a:extLst>
                <a:ext uri="{FF2B5EF4-FFF2-40B4-BE49-F238E27FC236}">
                  <a16:creationId xmlns:a16="http://schemas.microsoft.com/office/drawing/2014/main" id="{4B7538D3-707C-42E6-AC29-97FA1820EA67}"/>
                </a:ext>
              </a:extLst>
            </p:cNvPr>
            <p:cNvSpPr/>
            <p:nvPr/>
          </p:nvSpPr>
          <p:spPr bwMode="auto">
            <a:xfrm>
              <a:off x="7370763" y="4659313"/>
              <a:ext cx="100013" cy="425450"/>
            </a:xfrm>
            <a:custGeom>
              <a:avLst/>
              <a:gdLst>
                <a:gd name="T0" fmla="*/ 2 w 72"/>
                <a:gd name="T1" fmla="*/ 291 h 307"/>
                <a:gd name="T2" fmla="*/ 0 w 72"/>
                <a:gd name="T3" fmla="*/ 307 h 307"/>
                <a:gd name="T4" fmla="*/ 0 w 72"/>
                <a:gd name="T5" fmla="*/ 307 h 307"/>
                <a:gd name="T6" fmla="*/ 0 w 72"/>
                <a:gd name="T7" fmla="*/ 307 h 307"/>
                <a:gd name="T8" fmla="*/ 2 w 72"/>
                <a:gd name="T9" fmla="*/ 291 h 307"/>
                <a:gd name="T10" fmla="*/ 9 w 72"/>
                <a:gd name="T11" fmla="*/ 223 h 307"/>
                <a:gd name="T12" fmla="*/ 9 w 72"/>
                <a:gd name="T13" fmla="*/ 225 h 307"/>
                <a:gd name="T14" fmla="*/ 9 w 72"/>
                <a:gd name="T15" fmla="*/ 225 h 307"/>
                <a:gd name="T16" fmla="*/ 9 w 72"/>
                <a:gd name="T17" fmla="*/ 223 h 307"/>
                <a:gd name="T18" fmla="*/ 41 w 72"/>
                <a:gd name="T19" fmla="*/ 71 h 307"/>
                <a:gd name="T20" fmla="*/ 29 w 72"/>
                <a:gd name="T21" fmla="*/ 97 h 307"/>
                <a:gd name="T22" fmla="*/ 41 w 72"/>
                <a:gd name="T23" fmla="*/ 71 h 307"/>
                <a:gd name="T24" fmla="*/ 72 w 72"/>
                <a:gd name="T25" fmla="*/ 0 h 307"/>
                <a:gd name="T26" fmla="*/ 70 w 72"/>
                <a:gd name="T27" fmla="*/ 6 h 307"/>
                <a:gd name="T28" fmla="*/ 70 w 72"/>
                <a:gd name="T29" fmla="*/ 6 h 307"/>
                <a:gd name="T30" fmla="*/ 41 w 72"/>
                <a:gd name="T31" fmla="*/ 71 h 307"/>
                <a:gd name="T32" fmla="*/ 70 w 72"/>
                <a:gd name="T33" fmla="*/ 6 h 307"/>
                <a:gd name="T34" fmla="*/ 72 w 72"/>
                <a:gd name="T35" fmla="*/ 0 h 307"/>
                <a:gd name="T36" fmla="*/ 72 w 72"/>
                <a:gd name="T3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307">
                  <a:moveTo>
                    <a:pt x="2" y="291"/>
                  </a:moveTo>
                  <a:cubicBezTo>
                    <a:pt x="1" y="296"/>
                    <a:pt x="1" y="302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" y="302"/>
                    <a:pt x="1" y="296"/>
                    <a:pt x="2" y="291"/>
                  </a:cubicBezTo>
                  <a:moveTo>
                    <a:pt x="9" y="223"/>
                  </a:moveTo>
                  <a:cubicBezTo>
                    <a:pt x="9" y="224"/>
                    <a:pt x="9" y="224"/>
                    <a:pt x="9" y="225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9" y="224"/>
                    <a:pt x="9" y="224"/>
                    <a:pt x="9" y="223"/>
                  </a:cubicBezTo>
                  <a:moveTo>
                    <a:pt x="41" y="71"/>
                  </a:moveTo>
                  <a:cubicBezTo>
                    <a:pt x="37" y="79"/>
                    <a:pt x="32" y="88"/>
                    <a:pt x="29" y="97"/>
                  </a:cubicBezTo>
                  <a:cubicBezTo>
                    <a:pt x="33" y="88"/>
                    <a:pt x="37" y="79"/>
                    <a:pt x="41" y="71"/>
                  </a:cubicBezTo>
                  <a:moveTo>
                    <a:pt x="72" y="0"/>
                  </a:moveTo>
                  <a:cubicBezTo>
                    <a:pt x="71" y="2"/>
                    <a:pt x="70" y="4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29"/>
                    <a:pt x="48" y="61"/>
                    <a:pt x="41" y="71"/>
                  </a:cubicBezTo>
                  <a:cubicBezTo>
                    <a:pt x="48" y="61"/>
                    <a:pt x="61" y="29"/>
                    <a:pt x="70" y="6"/>
                  </a:cubicBezTo>
                  <a:cubicBezTo>
                    <a:pt x="70" y="4"/>
                    <a:pt x="71" y="2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$ḻide">
              <a:extLst>
                <a:ext uri="{FF2B5EF4-FFF2-40B4-BE49-F238E27FC236}">
                  <a16:creationId xmlns:a16="http://schemas.microsoft.com/office/drawing/2014/main" id="{0A3561A0-260A-4C70-8294-2D941A98EA22}"/>
                </a:ext>
              </a:extLst>
            </p:cNvPr>
            <p:cNvSpPr/>
            <p:nvPr/>
          </p:nvSpPr>
          <p:spPr bwMode="auto">
            <a:xfrm>
              <a:off x="7332663" y="4660901"/>
              <a:ext cx="134938" cy="423863"/>
            </a:xfrm>
            <a:custGeom>
              <a:avLst/>
              <a:gdLst>
                <a:gd name="T0" fmla="*/ 0 w 97"/>
                <a:gd name="T1" fmla="*/ 0 h 305"/>
                <a:gd name="T2" fmla="*/ 0 w 97"/>
                <a:gd name="T3" fmla="*/ 0 h 305"/>
                <a:gd name="T4" fmla="*/ 0 w 97"/>
                <a:gd name="T5" fmla="*/ 1 h 305"/>
                <a:gd name="T6" fmla="*/ 10 w 97"/>
                <a:gd name="T7" fmla="*/ 109 h 305"/>
                <a:gd name="T8" fmla="*/ 20 w 97"/>
                <a:gd name="T9" fmla="*/ 203 h 305"/>
                <a:gd name="T10" fmla="*/ 19 w 97"/>
                <a:gd name="T11" fmla="*/ 252 h 305"/>
                <a:gd name="T12" fmla="*/ 27 w 97"/>
                <a:gd name="T13" fmla="*/ 305 h 305"/>
                <a:gd name="T14" fmla="*/ 29 w 97"/>
                <a:gd name="T15" fmla="*/ 289 h 305"/>
                <a:gd name="T16" fmla="*/ 36 w 97"/>
                <a:gd name="T17" fmla="*/ 223 h 305"/>
                <a:gd name="T18" fmla="*/ 36 w 97"/>
                <a:gd name="T19" fmla="*/ 223 h 305"/>
                <a:gd name="T20" fmla="*/ 36 w 97"/>
                <a:gd name="T21" fmla="*/ 223 h 305"/>
                <a:gd name="T22" fmla="*/ 36 w 97"/>
                <a:gd name="T23" fmla="*/ 221 h 305"/>
                <a:gd name="T24" fmla="*/ 39 w 97"/>
                <a:gd name="T25" fmla="*/ 180 h 305"/>
                <a:gd name="T26" fmla="*/ 49 w 97"/>
                <a:gd name="T27" fmla="*/ 117 h 305"/>
                <a:gd name="T28" fmla="*/ 56 w 97"/>
                <a:gd name="T29" fmla="*/ 95 h 305"/>
                <a:gd name="T30" fmla="*/ 68 w 97"/>
                <a:gd name="T31" fmla="*/ 69 h 305"/>
                <a:gd name="T32" fmla="*/ 68 w 97"/>
                <a:gd name="T33" fmla="*/ 69 h 305"/>
                <a:gd name="T34" fmla="*/ 68 w 97"/>
                <a:gd name="T35" fmla="*/ 69 h 305"/>
                <a:gd name="T36" fmla="*/ 97 w 97"/>
                <a:gd name="T37" fmla="*/ 4 h 305"/>
                <a:gd name="T38" fmla="*/ 0 w 97"/>
                <a:gd name="T3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30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4"/>
                    <a:pt x="5" y="93"/>
                    <a:pt x="10" y="109"/>
                  </a:cubicBezTo>
                  <a:cubicBezTo>
                    <a:pt x="17" y="131"/>
                    <a:pt x="23" y="197"/>
                    <a:pt x="20" y="203"/>
                  </a:cubicBezTo>
                  <a:cubicBezTo>
                    <a:pt x="18" y="210"/>
                    <a:pt x="19" y="252"/>
                    <a:pt x="19" y="252"/>
                  </a:cubicBezTo>
                  <a:cubicBezTo>
                    <a:pt x="24" y="270"/>
                    <a:pt x="26" y="287"/>
                    <a:pt x="27" y="305"/>
                  </a:cubicBezTo>
                  <a:cubicBezTo>
                    <a:pt x="28" y="300"/>
                    <a:pt x="28" y="294"/>
                    <a:pt x="29" y="289"/>
                  </a:cubicBezTo>
                  <a:cubicBezTo>
                    <a:pt x="33" y="255"/>
                    <a:pt x="36" y="228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6" y="222"/>
                    <a:pt x="36" y="222"/>
                    <a:pt x="36" y="221"/>
                  </a:cubicBezTo>
                  <a:cubicBezTo>
                    <a:pt x="36" y="208"/>
                    <a:pt x="37" y="194"/>
                    <a:pt x="39" y="180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52" y="107"/>
                    <a:pt x="56" y="95"/>
                  </a:cubicBezTo>
                  <a:cubicBezTo>
                    <a:pt x="59" y="86"/>
                    <a:pt x="64" y="77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5" y="59"/>
                    <a:pt x="88" y="27"/>
                    <a:pt x="97" y="4"/>
                  </a:cubicBezTo>
                  <a:cubicBezTo>
                    <a:pt x="70" y="2"/>
                    <a:pt x="34" y="1"/>
                    <a:pt x="0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ś1îḓè">
              <a:extLst>
                <a:ext uri="{FF2B5EF4-FFF2-40B4-BE49-F238E27FC236}">
                  <a16:creationId xmlns:a16="http://schemas.microsoft.com/office/drawing/2014/main" id="{6545C25C-FFAF-401E-849C-4B162AEDF945}"/>
                </a:ext>
              </a:extLst>
            </p:cNvPr>
            <p:cNvSpPr/>
            <p:nvPr/>
          </p:nvSpPr>
          <p:spPr bwMode="auto">
            <a:xfrm>
              <a:off x="7202488" y="5124451"/>
              <a:ext cx="82550" cy="252413"/>
            </a:xfrm>
            <a:custGeom>
              <a:avLst/>
              <a:gdLst>
                <a:gd name="T0" fmla="*/ 58 w 59"/>
                <a:gd name="T1" fmla="*/ 174 h 182"/>
                <a:gd name="T2" fmla="*/ 55 w 59"/>
                <a:gd name="T3" fmla="*/ 182 h 182"/>
                <a:gd name="T4" fmla="*/ 59 w 59"/>
                <a:gd name="T5" fmla="*/ 174 h 182"/>
                <a:gd name="T6" fmla="*/ 58 w 59"/>
                <a:gd name="T7" fmla="*/ 174 h 182"/>
                <a:gd name="T8" fmla="*/ 13 w 59"/>
                <a:gd name="T9" fmla="*/ 0 h 182"/>
                <a:gd name="T10" fmla="*/ 13 w 59"/>
                <a:gd name="T11" fmla="*/ 1 h 182"/>
                <a:gd name="T12" fmla="*/ 0 w 59"/>
                <a:gd name="T13" fmla="*/ 176 h 182"/>
                <a:gd name="T14" fmla="*/ 13 w 59"/>
                <a:gd name="T15" fmla="*/ 1 h 182"/>
                <a:gd name="T16" fmla="*/ 13 w 59"/>
                <a:gd name="T17" fmla="*/ 1 h 182"/>
                <a:gd name="T18" fmla="*/ 13 w 59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82">
                  <a:moveTo>
                    <a:pt x="58" y="174"/>
                  </a:moveTo>
                  <a:cubicBezTo>
                    <a:pt x="57" y="176"/>
                    <a:pt x="56" y="179"/>
                    <a:pt x="55" y="182"/>
                  </a:cubicBezTo>
                  <a:cubicBezTo>
                    <a:pt x="56" y="179"/>
                    <a:pt x="57" y="176"/>
                    <a:pt x="59" y="174"/>
                  </a:cubicBezTo>
                  <a:cubicBezTo>
                    <a:pt x="58" y="174"/>
                    <a:pt x="58" y="174"/>
                    <a:pt x="58" y="174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9" y="53"/>
                    <a:pt x="0" y="159"/>
                    <a:pt x="0" y="176"/>
                  </a:cubicBezTo>
                  <a:cubicBezTo>
                    <a:pt x="0" y="159"/>
                    <a:pt x="9" y="53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$ḷiḋe">
              <a:extLst>
                <a:ext uri="{FF2B5EF4-FFF2-40B4-BE49-F238E27FC236}">
                  <a16:creationId xmlns:a16="http://schemas.microsoft.com/office/drawing/2014/main" id="{9CB5D8FC-1F70-46AC-830C-11FABE880B2A}"/>
                </a:ext>
              </a:extLst>
            </p:cNvPr>
            <p:cNvSpPr/>
            <p:nvPr/>
          </p:nvSpPr>
          <p:spPr bwMode="auto">
            <a:xfrm>
              <a:off x="7180263" y="5400676"/>
              <a:ext cx="17463" cy="38100"/>
            </a:xfrm>
            <a:custGeom>
              <a:avLst/>
              <a:gdLst>
                <a:gd name="T0" fmla="*/ 12 w 12"/>
                <a:gd name="T1" fmla="*/ 0 h 27"/>
                <a:gd name="T2" fmla="*/ 12 w 12"/>
                <a:gd name="T3" fmla="*/ 0 h 27"/>
                <a:gd name="T4" fmla="*/ 5 w 12"/>
                <a:gd name="T5" fmla="*/ 14 h 27"/>
                <a:gd name="T6" fmla="*/ 0 w 12"/>
                <a:gd name="T7" fmla="*/ 27 h 27"/>
                <a:gd name="T8" fmla="*/ 0 w 12"/>
                <a:gd name="T9" fmla="*/ 27 h 27"/>
                <a:gd name="T10" fmla="*/ 5 w 12"/>
                <a:gd name="T11" fmla="*/ 14 h 27"/>
                <a:gd name="T12" fmla="*/ 12 w 1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7"/>
                    <a:pt x="5" y="14"/>
                    <a:pt x="5" y="14"/>
                  </a:cubicBezTo>
                  <a:cubicBezTo>
                    <a:pt x="5" y="15"/>
                    <a:pt x="2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1"/>
                    <a:pt x="5" y="15"/>
                    <a:pt x="5" y="14"/>
                  </a:cubicBezTo>
                  <a:cubicBezTo>
                    <a:pt x="5" y="14"/>
                    <a:pt x="9" y="7"/>
                    <a:pt x="1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ṥḻide">
              <a:extLst>
                <a:ext uri="{FF2B5EF4-FFF2-40B4-BE49-F238E27FC236}">
                  <a16:creationId xmlns:a16="http://schemas.microsoft.com/office/drawing/2014/main" id="{E177208F-9A04-430F-9B80-D7C215550F3D}"/>
                </a:ext>
              </a:extLst>
            </p:cNvPr>
            <p:cNvSpPr/>
            <p:nvPr/>
          </p:nvSpPr>
          <p:spPr bwMode="auto">
            <a:xfrm>
              <a:off x="7197725" y="5375276"/>
              <a:ext cx="6350" cy="25400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18 h 18"/>
                <a:gd name="T4" fmla="*/ 0 w 5"/>
                <a:gd name="T5" fmla="*/ 18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5"/>
                    <a:pt x="2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2"/>
                    <a:pt x="5" y="5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śľïḓè">
              <a:extLst>
                <a:ext uri="{FF2B5EF4-FFF2-40B4-BE49-F238E27FC236}">
                  <a16:creationId xmlns:a16="http://schemas.microsoft.com/office/drawing/2014/main" id="{6EAA924A-D78E-488E-B373-72BE6A8886C0}"/>
                </a:ext>
              </a:extLst>
            </p:cNvPr>
            <p:cNvSpPr/>
            <p:nvPr/>
          </p:nvSpPr>
          <p:spPr bwMode="auto">
            <a:xfrm>
              <a:off x="7269163" y="5419726"/>
              <a:ext cx="1588" cy="19050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2 h 13"/>
                <a:gd name="T4" fmla="*/ 1 w 1"/>
                <a:gd name="T5" fmla="*/ 13 h 13"/>
                <a:gd name="T6" fmla="*/ 0 w 1"/>
                <a:gd name="T7" fmla="*/ 2 h 13"/>
                <a:gd name="T8" fmla="*/ 0 w 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5"/>
                    <a:pt x="1" y="9"/>
                    <a:pt x="1" y="13"/>
                  </a:cubicBezTo>
                  <a:cubicBezTo>
                    <a:pt x="1" y="9"/>
                    <a:pt x="1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ŝļiḑê">
              <a:extLst>
                <a:ext uri="{FF2B5EF4-FFF2-40B4-BE49-F238E27FC236}">
                  <a16:creationId xmlns:a16="http://schemas.microsoft.com/office/drawing/2014/main" id="{B9ED2A32-4F9B-403C-952C-963280A56213}"/>
                </a:ext>
              </a:extLst>
            </p:cNvPr>
            <p:cNvSpPr/>
            <p:nvPr/>
          </p:nvSpPr>
          <p:spPr bwMode="auto">
            <a:xfrm>
              <a:off x="7143750" y="5438776"/>
              <a:ext cx="114300" cy="184150"/>
            </a:xfrm>
            <a:custGeom>
              <a:avLst/>
              <a:gdLst>
                <a:gd name="T0" fmla="*/ 79 w 82"/>
                <a:gd name="T1" fmla="*/ 97 h 133"/>
                <a:gd name="T2" fmla="*/ 82 w 82"/>
                <a:gd name="T3" fmla="*/ 133 h 133"/>
                <a:gd name="T4" fmla="*/ 79 w 82"/>
                <a:gd name="T5" fmla="*/ 97 h 133"/>
                <a:gd name="T6" fmla="*/ 25 w 82"/>
                <a:gd name="T7" fmla="*/ 14 h 133"/>
                <a:gd name="T8" fmla="*/ 16 w 82"/>
                <a:gd name="T9" fmla="*/ 43 h 133"/>
                <a:gd name="T10" fmla="*/ 9 w 82"/>
                <a:gd name="T11" fmla="*/ 84 h 133"/>
                <a:gd name="T12" fmla="*/ 0 w 82"/>
                <a:gd name="T13" fmla="*/ 133 h 133"/>
                <a:gd name="T14" fmla="*/ 9 w 82"/>
                <a:gd name="T15" fmla="*/ 84 h 133"/>
                <a:gd name="T16" fmla="*/ 16 w 82"/>
                <a:gd name="T17" fmla="*/ 43 h 133"/>
                <a:gd name="T18" fmla="*/ 25 w 82"/>
                <a:gd name="T19" fmla="*/ 14 h 133"/>
                <a:gd name="T20" fmla="*/ 26 w 82"/>
                <a:gd name="T21" fmla="*/ 0 h 133"/>
                <a:gd name="T22" fmla="*/ 26 w 82"/>
                <a:gd name="T23" fmla="*/ 0 h 133"/>
                <a:gd name="T24" fmla="*/ 25 w 82"/>
                <a:gd name="T25" fmla="*/ 13 h 133"/>
                <a:gd name="T26" fmla="*/ 26 w 82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3">
                  <a:moveTo>
                    <a:pt x="79" y="97"/>
                  </a:moveTo>
                  <a:cubicBezTo>
                    <a:pt x="79" y="106"/>
                    <a:pt x="82" y="123"/>
                    <a:pt x="82" y="133"/>
                  </a:cubicBezTo>
                  <a:cubicBezTo>
                    <a:pt x="82" y="123"/>
                    <a:pt x="79" y="106"/>
                    <a:pt x="79" y="97"/>
                  </a:cubicBezTo>
                  <a:moveTo>
                    <a:pt x="25" y="14"/>
                  </a:moveTo>
                  <a:cubicBezTo>
                    <a:pt x="28" y="21"/>
                    <a:pt x="16" y="43"/>
                    <a:pt x="16" y="4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0" y="120"/>
                    <a:pt x="0" y="133"/>
                  </a:cubicBezTo>
                  <a:cubicBezTo>
                    <a:pt x="0" y="120"/>
                    <a:pt x="9" y="84"/>
                    <a:pt x="9" y="8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28" y="21"/>
                    <a:pt x="25" y="1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4"/>
                    <a:pt x="24" y="10"/>
                    <a:pt x="25" y="13"/>
                  </a:cubicBezTo>
                  <a:cubicBezTo>
                    <a:pt x="24" y="10"/>
                    <a:pt x="25" y="4"/>
                    <a:pt x="26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Sḷîḑê">
              <a:extLst>
                <a:ext uri="{FF2B5EF4-FFF2-40B4-BE49-F238E27FC236}">
                  <a16:creationId xmlns:a16="http://schemas.microsoft.com/office/drawing/2014/main" id="{57D01C44-B29A-4637-BC72-32B89D800644}"/>
                </a:ext>
              </a:extLst>
            </p:cNvPr>
            <p:cNvSpPr/>
            <p:nvPr/>
          </p:nvSpPr>
          <p:spPr bwMode="auto">
            <a:xfrm>
              <a:off x="7143750" y="5126038"/>
              <a:ext cx="139700" cy="512763"/>
            </a:xfrm>
            <a:custGeom>
              <a:avLst/>
              <a:gdLst>
                <a:gd name="T0" fmla="*/ 55 w 100"/>
                <a:gd name="T1" fmla="*/ 0 h 369"/>
                <a:gd name="T2" fmla="*/ 42 w 100"/>
                <a:gd name="T3" fmla="*/ 175 h 369"/>
                <a:gd name="T4" fmla="*/ 42 w 100"/>
                <a:gd name="T5" fmla="*/ 178 h 369"/>
                <a:gd name="T6" fmla="*/ 43 w 100"/>
                <a:gd name="T7" fmla="*/ 180 h 369"/>
                <a:gd name="T8" fmla="*/ 38 w 100"/>
                <a:gd name="T9" fmla="*/ 198 h 369"/>
                <a:gd name="T10" fmla="*/ 31 w 100"/>
                <a:gd name="T11" fmla="*/ 212 h 369"/>
                <a:gd name="T12" fmla="*/ 26 w 100"/>
                <a:gd name="T13" fmla="*/ 225 h 369"/>
                <a:gd name="T14" fmla="*/ 25 w 100"/>
                <a:gd name="T15" fmla="*/ 238 h 369"/>
                <a:gd name="T16" fmla="*/ 25 w 100"/>
                <a:gd name="T17" fmla="*/ 238 h 369"/>
                <a:gd name="T18" fmla="*/ 25 w 100"/>
                <a:gd name="T19" fmla="*/ 239 h 369"/>
                <a:gd name="T20" fmla="*/ 16 w 100"/>
                <a:gd name="T21" fmla="*/ 268 h 369"/>
                <a:gd name="T22" fmla="*/ 9 w 100"/>
                <a:gd name="T23" fmla="*/ 309 h 369"/>
                <a:gd name="T24" fmla="*/ 0 w 100"/>
                <a:gd name="T25" fmla="*/ 358 h 369"/>
                <a:gd name="T26" fmla="*/ 0 w 100"/>
                <a:gd name="T27" fmla="*/ 360 h 369"/>
                <a:gd name="T28" fmla="*/ 55 w 100"/>
                <a:gd name="T29" fmla="*/ 369 h 369"/>
                <a:gd name="T30" fmla="*/ 80 w 100"/>
                <a:gd name="T31" fmla="*/ 366 h 369"/>
                <a:gd name="T32" fmla="*/ 82 w 100"/>
                <a:gd name="T33" fmla="*/ 358 h 369"/>
                <a:gd name="T34" fmla="*/ 79 w 100"/>
                <a:gd name="T35" fmla="*/ 322 h 369"/>
                <a:gd name="T36" fmla="*/ 80 w 100"/>
                <a:gd name="T37" fmla="*/ 320 h 369"/>
                <a:gd name="T38" fmla="*/ 82 w 100"/>
                <a:gd name="T39" fmla="*/ 261 h 369"/>
                <a:gd name="T40" fmla="*/ 91 w 100"/>
                <a:gd name="T41" fmla="*/ 225 h 369"/>
                <a:gd name="T42" fmla="*/ 90 w 100"/>
                <a:gd name="T43" fmla="*/ 214 h 369"/>
                <a:gd name="T44" fmla="*/ 90 w 100"/>
                <a:gd name="T45" fmla="*/ 212 h 369"/>
                <a:gd name="T46" fmla="*/ 97 w 100"/>
                <a:gd name="T47" fmla="*/ 181 h 369"/>
                <a:gd name="T48" fmla="*/ 100 w 100"/>
                <a:gd name="T49" fmla="*/ 173 h 369"/>
                <a:gd name="T50" fmla="*/ 93 w 100"/>
                <a:gd name="T51" fmla="*/ 151 h 369"/>
                <a:gd name="T52" fmla="*/ 55 w 100"/>
                <a:gd name="T5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369">
                  <a:moveTo>
                    <a:pt x="55" y="0"/>
                  </a:moveTo>
                  <a:cubicBezTo>
                    <a:pt x="51" y="52"/>
                    <a:pt x="42" y="158"/>
                    <a:pt x="42" y="175"/>
                  </a:cubicBezTo>
                  <a:cubicBezTo>
                    <a:pt x="42" y="176"/>
                    <a:pt x="42" y="177"/>
                    <a:pt x="42" y="178"/>
                  </a:cubicBezTo>
                  <a:cubicBezTo>
                    <a:pt x="43" y="178"/>
                    <a:pt x="43" y="179"/>
                    <a:pt x="43" y="180"/>
                  </a:cubicBezTo>
                  <a:cubicBezTo>
                    <a:pt x="43" y="185"/>
                    <a:pt x="40" y="192"/>
                    <a:pt x="38" y="198"/>
                  </a:cubicBezTo>
                  <a:cubicBezTo>
                    <a:pt x="35" y="205"/>
                    <a:pt x="31" y="212"/>
                    <a:pt x="31" y="212"/>
                  </a:cubicBezTo>
                  <a:cubicBezTo>
                    <a:pt x="31" y="213"/>
                    <a:pt x="28" y="219"/>
                    <a:pt x="26" y="225"/>
                  </a:cubicBezTo>
                  <a:cubicBezTo>
                    <a:pt x="25" y="229"/>
                    <a:pt x="24" y="235"/>
                    <a:pt x="25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8"/>
                    <a:pt x="25" y="238"/>
                    <a:pt x="25" y="239"/>
                  </a:cubicBezTo>
                  <a:cubicBezTo>
                    <a:pt x="28" y="246"/>
                    <a:pt x="16" y="268"/>
                    <a:pt x="16" y="268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9" y="309"/>
                    <a:pt x="0" y="345"/>
                    <a:pt x="0" y="358"/>
                  </a:cubicBezTo>
                  <a:cubicBezTo>
                    <a:pt x="0" y="359"/>
                    <a:pt x="0" y="360"/>
                    <a:pt x="0" y="360"/>
                  </a:cubicBezTo>
                  <a:cubicBezTo>
                    <a:pt x="2" y="366"/>
                    <a:pt x="32" y="369"/>
                    <a:pt x="55" y="369"/>
                  </a:cubicBezTo>
                  <a:cubicBezTo>
                    <a:pt x="67" y="369"/>
                    <a:pt x="78" y="368"/>
                    <a:pt x="80" y="366"/>
                  </a:cubicBezTo>
                  <a:cubicBezTo>
                    <a:pt x="81" y="365"/>
                    <a:pt x="82" y="362"/>
                    <a:pt x="82" y="358"/>
                  </a:cubicBezTo>
                  <a:cubicBezTo>
                    <a:pt x="82" y="348"/>
                    <a:pt x="79" y="331"/>
                    <a:pt x="79" y="322"/>
                  </a:cubicBezTo>
                  <a:cubicBezTo>
                    <a:pt x="79" y="321"/>
                    <a:pt x="80" y="320"/>
                    <a:pt x="80" y="320"/>
                  </a:cubicBezTo>
                  <a:cubicBezTo>
                    <a:pt x="81" y="309"/>
                    <a:pt x="82" y="261"/>
                    <a:pt x="82" y="261"/>
                  </a:cubicBezTo>
                  <a:cubicBezTo>
                    <a:pt x="87" y="255"/>
                    <a:pt x="91" y="239"/>
                    <a:pt x="91" y="225"/>
                  </a:cubicBezTo>
                  <a:cubicBezTo>
                    <a:pt x="91" y="221"/>
                    <a:pt x="91" y="217"/>
                    <a:pt x="90" y="214"/>
                  </a:cubicBezTo>
                  <a:cubicBezTo>
                    <a:pt x="90" y="214"/>
                    <a:pt x="90" y="213"/>
                    <a:pt x="90" y="212"/>
                  </a:cubicBezTo>
                  <a:cubicBezTo>
                    <a:pt x="89" y="204"/>
                    <a:pt x="93" y="191"/>
                    <a:pt x="97" y="181"/>
                  </a:cubicBezTo>
                  <a:cubicBezTo>
                    <a:pt x="98" y="178"/>
                    <a:pt x="99" y="175"/>
                    <a:pt x="100" y="173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2" y="126"/>
                    <a:pt x="66" y="54"/>
                    <a:pt x="55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Sliḑe">
              <a:extLst>
                <a:ext uri="{FF2B5EF4-FFF2-40B4-BE49-F238E27FC236}">
                  <a16:creationId xmlns:a16="http://schemas.microsoft.com/office/drawing/2014/main" id="{14F2D828-029F-421A-84E5-566066461B9F}"/>
                </a:ext>
              </a:extLst>
            </p:cNvPr>
            <p:cNvSpPr/>
            <p:nvPr/>
          </p:nvSpPr>
          <p:spPr bwMode="auto">
            <a:xfrm>
              <a:off x="7124700" y="4625976"/>
              <a:ext cx="296863" cy="1046163"/>
            </a:xfrm>
            <a:custGeom>
              <a:avLst/>
              <a:gdLst>
                <a:gd name="T0" fmla="*/ 212 w 213"/>
                <a:gd name="T1" fmla="*/ 739 h 752"/>
                <a:gd name="T2" fmla="*/ 133 w 213"/>
                <a:gd name="T3" fmla="*/ 746 h 752"/>
                <a:gd name="T4" fmla="*/ 133 w 213"/>
                <a:gd name="T5" fmla="*/ 668 h 752"/>
                <a:gd name="T6" fmla="*/ 138 w 213"/>
                <a:gd name="T7" fmla="*/ 634 h 752"/>
                <a:gd name="T8" fmla="*/ 129 w 213"/>
                <a:gd name="T9" fmla="*/ 601 h 752"/>
                <a:gd name="T10" fmla="*/ 126 w 213"/>
                <a:gd name="T11" fmla="*/ 568 h 752"/>
                <a:gd name="T12" fmla="*/ 115 w 213"/>
                <a:gd name="T13" fmla="*/ 532 h 752"/>
                <a:gd name="T14" fmla="*/ 107 w 213"/>
                <a:gd name="T15" fmla="*/ 510 h 752"/>
                <a:gd name="T16" fmla="*/ 69 w 213"/>
                <a:gd name="T17" fmla="*/ 359 h 752"/>
                <a:gd name="T18" fmla="*/ 60 w 213"/>
                <a:gd name="T19" fmla="*/ 295 h 752"/>
                <a:gd name="T20" fmla="*/ 56 w 213"/>
                <a:gd name="T21" fmla="*/ 222 h 752"/>
                <a:gd name="T22" fmla="*/ 37 w 213"/>
                <a:gd name="T23" fmla="*/ 136 h 752"/>
                <a:gd name="T24" fmla="*/ 7 w 213"/>
                <a:gd name="T25" fmla="*/ 39 h 752"/>
                <a:gd name="T26" fmla="*/ 0 w 213"/>
                <a:gd name="T27" fmla="*/ 10 h 752"/>
                <a:gd name="T28" fmla="*/ 119 w 213"/>
                <a:gd name="T29" fmla="*/ 1 h 752"/>
                <a:gd name="T30" fmla="*/ 152 w 213"/>
                <a:gd name="T31" fmla="*/ 2 h 752"/>
                <a:gd name="T32" fmla="*/ 150 w 213"/>
                <a:gd name="T33" fmla="*/ 26 h 752"/>
                <a:gd name="T34" fmla="*/ 160 w 213"/>
                <a:gd name="T35" fmla="*/ 134 h 752"/>
                <a:gd name="T36" fmla="*/ 170 w 213"/>
                <a:gd name="T37" fmla="*/ 228 h 752"/>
                <a:gd name="T38" fmla="*/ 169 w 213"/>
                <a:gd name="T39" fmla="*/ 277 h 752"/>
                <a:gd name="T40" fmla="*/ 177 w 213"/>
                <a:gd name="T41" fmla="*/ 330 h 752"/>
                <a:gd name="T42" fmla="*/ 175 w 213"/>
                <a:gd name="T43" fmla="*/ 426 h 752"/>
                <a:gd name="T44" fmla="*/ 181 w 213"/>
                <a:gd name="T45" fmla="*/ 556 h 752"/>
                <a:gd name="T46" fmla="*/ 196 w 213"/>
                <a:gd name="T47" fmla="*/ 609 h 752"/>
                <a:gd name="T48" fmla="*/ 201 w 213"/>
                <a:gd name="T49" fmla="*/ 663 h 752"/>
                <a:gd name="T50" fmla="*/ 212 w 213"/>
                <a:gd name="T51" fmla="*/ 739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752">
                  <a:moveTo>
                    <a:pt x="212" y="739"/>
                  </a:moveTo>
                  <a:cubicBezTo>
                    <a:pt x="213" y="744"/>
                    <a:pt x="143" y="752"/>
                    <a:pt x="133" y="746"/>
                  </a:cubicBezTo>
                  <a:cubicBezTo>
                    <a:pt x="123" y="740"/>
                    <a:pt x="133" y="668"/>
                    <a:pt x="133" y="668"/>
                  </a:cubicBezTo>
                  <a:cubicBezTo>
                    <a:pt x="138" y="634"/>
                    <a:pt x="138" y="634"/>
                    <a:pt x="138" y="634"/>
                  </a:cubicBezTo>
                  <a:cubicBezTo>
                    <a:pt x="133" y="634"/>
                    <a:pt x="126" y="607"/>
                    <a:pt x="129" y="601"/>
                  </a:cubicBezTo>
                  <a:cubicBezTo>
                    <a:pt x="132" y="595"/>
                    <a:pt x="126" y="568"/>
                    <a:pt x="126" y="568"/>
                  </a:cubicBezTo>
                  <a:cubicBezTo>
                    <a:pt x="115" y="532"/>
                    <a:pt x="115" y="532"/>
                    <a:pt x="115" y="532"/>
                  </a:cubicBezTo>
                  <a:cubicBezTo>
                    <a:pt x="107" y="510"/>
                    <a:pt x="107" y="510"/>
                    <a:pt x="107" y="510"/>
                  </a:cubicBezTo>
                  <a:cubicBezTo>
                    <a:pt x="96" y="484"/>
                    <a:pt x="79" y="412"/>
                    <a:pt x="69" y="359"/>
                  </a:cubicBezTo>
                  <a:cubicBezTo>
                    <a:pt x="63" y="325"/>
                    <a:pt x="59" y="298"/>
                    <a:pt x="60" y="295"/>
                  </a:cubicBezTo>
                  <a:cubicBezTo>
                    <a:pt x="62" y="286"/>
                    <a:pt x="56" y="222"/>
                    <a:pt x="56" y="222"/>
                  </a:cubicBezTo>
                  <a:cubicBezTo>
                    <a:pt x="56" y="222"/>
                    <a:pt x="48" y="157"/>
                    <a:pt x="37" y="136"/>
                  </a:cubicBezTo>
                  <a:cubicBezTo>
                    <a:pt x="30" y="123"/>
                    <a:pt x="16" y="72"/>
                    <a:pt x="7" y="39"/>
                  </a:cubicBezTo>
                  <a:cubicBezTo>
                    <a:pt x="3" y="22"/>
                    <a:pt x="0" y="10"/>
                    <a:pt x="0" y="10"/>
                  </a:cubicBezTo>
                  <a:cubicBezTo>
                    <a:pt x="0" y="10"/>
                    <a:pt x="74" y="4"/>
                    <a:pt x="119" y="1"/>
                  </a:cubicBezTo>
                  <a:cubicBezTo>
                    <a:pt x="139" y="0"/>
                    <a:pt x="154" y="0"/>
                    <a:pt x="152" y="2"/>
                  </a:cubicBezTo>
                  <a:cubicBezTo>
                    <a:pt x="150" y="4"/>
                    <a:pt x="150" y="13"/>
                    <a:pt x="150" y="26"/>
                  </a:cubicBezTo>
                  <a:cubicBezTo>
                    <a:pt x="150" y="59"/>
                    <a:pt x="155" y="118"/>
                    <a:pt x="160" y="134"/>
                  </a:cubicBezTo>
                  <a:cubicBezTo>
                    <a:pt x="167" y="156"/>
                    <a:pt x="173" y="222"/>
                    <a:pt x="170" y="228"/>
                  </a:cubicBezTo>
                  <a:cubicBezTo>
                    <a:pt x="168" y="235"/>
                    <a:pt x="169" y="277"/>
                    <a:pt x="169" y="277"/>
                  </a:cubicBezTo>
                  <a:cubicBezTo>
                    <a:pt x="174" y="295"/>
                    <a:pt x="176" y="312"/>
                    <a:pt x="177" y="330"/>
                  </a:cubicBezTo>
                  <a:cubicBezTo>
                    <a:pt x="179" y="362"/>
                    <a:pt x="178" y="394"/>
                    <a:pt x="175" y="426"/>
                  </a:cubicBezTo>
                  <a:cubicBezTo>
                    <a:pt x="175" y="426"/>
                    <a:pt x="183" y="545"/>
                    <a:pt x="181" y="556"/>
                  </a:cubicBezTo>
                  <a:cubicBezTo>
                    <a:pt x="179" y="567"/>
                    <a:pt x="196" y="603"/>
                    <a:pt x="196" y="609"/>
                  </a:cubicBezTo>
                  <a:cubicBezTo>
                    <a:pt x="196" y="616"/>
                    <a:pt x="201" y="663"/>
                    <a:pt x="201" y="663"/>
                  </a:cubicBezTo>
                  <a:cubicBezTo>
                    <a:pt x="201" y="663"/>
                    <a:pt x="212" y="734"/>
                    <a:pt x="212" y="739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ŝļîḓè">
              <a:extLst>
                <a:ext uri="{FF2B5EF4-FFF2-40B4-BE49-F238E27FC236}">
                  <a16:creationId xmlns:a16="http://schemas.microsoft.com/office/drawing/2014/main" id="{02413D67-6682-457B-9B3C-BDAFA34B9EEC}"/>
                </a:ext>
              </a:extLst>
            </p:cNvPr>
            <p:cNvSpPr/>
            <p:nvPr/>
          </p:nvSpPr>
          <p:spPr bwMode="auto">
            <a:xfrm>
              <a:off x="7218363" y="3351213"/>
              <a:ext cx="268288" cy="398463"/>
            </a:xfrm>
            <a:custGeom>
              <a:avLst/>
              <a:gdLst>
                <a:gd name="T0" fmla="*/ 184 w 193"/>
                <a:gd name="T1" fmla="*/ 228 h 287"/>
                <a:gd name="T2" fmla="*/ 175 w 193"/>
                <a:gd name="T3" fmla="*/ 237 h 287"/>
                <a:gd name="T4" fmla="*/ 170 w 193"/>
                <a:gd name="T5" fmla="*/ 243 h 287"/>
                <a:gd name="T6" fmla="*/ 138 w 193"/>
                <a:gd name="T7" fmla="*/ 278 h 287"/>
                <a:gd name="T8" fmla="*/ 55 w 193"/>
                <a:gd name="T9" fmla="*/ 287 h 287"/>
                <a:gd name="T10" fmla="*/ 11 w 193"/>
                <a:gd name="T11" fmla="*/ 275 h 287"/>
                <a:gd name="T12" fmla="*/ 0 w 193"/>
                <a:gd name="T13" fmla="*/ 272 h 287"/>
                <a:gd name="T14" fmla="*/ 2 w 193"/>
                <a:gd name="T15" fmla="*/ 224 h 287"/>
                <a:gd name="T16" fmla="*/ 28 w 193"/>
                <a:gd name="T17" fmla="*/ 137 h 287"/>
                <a:gd name="T18" fmla="*/ 46 w 193"/>
                <a:gd name="T19" fmla="*/ 114 h 287"/>
                <a:gd name="T20" fmla="*/ 54 w 193"/>
                <a:gd name="T21" fmla="*/ 94 h 287"/>
                <a:gd name="T22" fmla="*/ 55 w 193"/>
                <a:gd name="T23" fmla="*/ 91 h 287"/>
                <a:gd name="T24" fmla="*/ 63 w 193"/>
                <a:gd name="T25" fmla="*/ 55 h 287"/>
                <a:gd name="T26" fmla="*/ 88 w 193"/>
                <a:gd name="T27" fmla="*/ 42 h 287"/>
                <a:gd name="T28" fmla="*/ 170 w 193"/>
                <a:gd name="T29" fmla="*/ 55 h 287"/>
                <a:gd name="T30" fmla="*/ 161 w 193"/>
                <a:gd name="T31" fmla="*/ 80 h 287"/>
                <a:gd name="T32" fmla="*/ 160 w 193"/>
                <a:gd name="T33" fmla="*/ 83 h 287"/>
                <a:gd name="T34" fmla="*/ 163 w 193"/>
                <a:gd name="T35" fmla="*/ 143 h 287"/>
                <a:gd name="T36" fmla="*/ 166 w 193"/>
                <a:gd name="T37" fmla="*/ 148 h 287"/>
                <a:gd name="T38" fmla="*/ 172 w 193"/>
                <a:gd name="T39" fmla="*/ 154 h 287"/>
                <a:gd name="T40" fmla="*/ 181 w 193"/>
                <a:gd name="T41" fmla="*/ 214 h 287"/>
                <a:gd name="T42" fmla="*/ 182 w 193"/>
                <a:gd name="T43" fmla="*/ 219 h 287"/>
                <a:gd name="T44" fmla="*/ 184 w 193"/>
                <a:gd name="T45" fmla="*/ 22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3" h="287">
                  <a:moveTo>
                    <a:pt x="184" y="228"/>
                  </a:moveTo>
                  <a:cubicBezTo>
                    <a:pt x="175" y="237"/>
                    <a:pt x="175" y="237"/>
                    <a:pt x="175" y="237"/>
                  </a:cubicBezTo>
                  <a:cubicBezTo>
                    <a:pt x="170" y="243"/>
                    <a:pt x="170" y="243"/>
                    <a:pt x="170" y="243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55" y="287"/>
                    <a:pt x="55" y="287"/>
                    <a:pt x="55" y="287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0" y="250"/>
                    <a:pt x="2" y="224"/>
                  </a:cubicBezTo>
                  <a:cubicBezTo>
                    <a:pt x="5" y="190"/>
                    <a:pt x="12" y="148"/>
                    <a:pt x="28" y="137"/>
                  </a:cubicBezTo>
                  <a:cubicBezTo>
                    <a:pt x="36" y="131"/>
                    <a:pt x="42" y="123"/>
                    <a:pt x="46" y="114"/>
                  </a:cubicBezTo>
                  <a:cubicBezTo>
                    <a:pt x="50" y="107"/>
                    <a:pt x="52" y="101"/>
                    <a:pt x="54" y="94"/>
                  </a:cubicBezTo>
                  <a:cubicBezTo>
                    <a:pt x="55" y="93"/>
                    <a:pt x="55" y="92"/>
                    <a:pt x="55" y="91"/>
                  </a:cubicBezTo>
                  <a:cubicBezTo>
                    <a:pt x="59" y="79"/>
                    <a:pt x="61" y="67"/>
                    <a:pt x="63" y="55"/>
                  </a:cubicBezTo>
                  <a:cubicBezTo>
                    <a:pt x="63" y="55"/>
                    <a:pt x="73" y="49"/>
                    <a:pt x="88" y="42"/>
                  </a:cubicBezTo>
                  <a:cubicBezTo>
                    <a:pt x="126" y="24"/>
                    <a:pt x="193" y="0"/>
                    <a:pt x="170" y="55"/>
                  </a:cubicBezTo>
                  <a:cubicBezTo>
                    <a:pt x="166" y="63"/>
                    <a:pt x="163" y="71"/>
                    <a:pt x="161" y="80"/>
                  </a:cubicBezTo>
                  <a:cubicBezTo>
                    <a:pt x="161" y="81"/>
                    <a:pt x="160" y="82"/>
                    <a:pt x="160" y="83"/>
                  </a:cubicBezTo>
                  <a:cubicBezTo>
                    <a:pt x="152" y="114"/>
                    <a:pt x="157" y="133"/>
                    <a:pt x="163" y="143"/>
                  </a:cubicBezTo>
                  <a:cubicBezTo>
                    <a:pt x="164" y="145"/>
                    <a:pt x="165" y="147"/>
                    <a:pt x="166" y="148"/>
                  </a:cubicBezTo>
                  <a:cubicBezTo>
                    <a:pt x="168" y="150"/>
                    <a:pt x="170" y="152"/>
                    <a:pt x="172" y="154"/>
                  </a:cubicBezTo>
                  <a:cubicBezTo>
                    <a:pt x="181" y="214"/>
                    <a:pt x="181" y="214"/>
                    <a:pt x="181" y="214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4" y="228"/>
                    <a:pt x="184" y="228"/>
                    <a:pt x="184" y="228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ślïdé">
              <a:extLst>
                <a:ext uri="{FF2B5EF4-FFF2-40B4-BE49-F238E27FC236}">
                  <a16:creationId xmlns:a16="http://schemas.microsoft.com/office/drawing/2014/main" id="{7C99CB8E-5DC2-4B5B-A714-82B163F6E58B}"/>
                </a:ext>
              </a:extLst>
            </p:cNvPr>
            <p:cNvSpPr/>
            <p:nvPr/>
          </p:nvSpPr>
          <p:spPr bwMode="auto">
            <a:xfrm>
              <a:off x="7292975" y="3479801"/>
              <a:ext cx="74613" cy="19050"/>
            </a:xfrm>
            <a:custGeom>
              <a:avLst/>
              <a:gdLst>
                <a:gd name="T0" fmla="*/ 2 w 54"/>
                <a:gd name="T1" fmla="*/ 0 h 14"/>
                <a:gd name="T2" fmla="*/ 0 w 54"/>
                <a:gd name="T3" fmla="*/ 5 h 14"/>
                <a:gd name="T4" fmla="*/ 34 w 54"/>
                <a:gd name="T5" fmla="*/ 14 h 14"/>
                <a:gd name="T6" fmla="*/ 54 w 54"/>
                <a:gd name="T7" fmla="*/ 8 h 14"/>
                <a:gd name="T8" fmla="*/ 44 w 54"/>
                <a:gd name="T9" fmla="*/ 8 h 14"/>
                <a:gd name="T10" fmla="*/ 2 w 5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4">
                  <a:moveTo>
                    <a:pt x="2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14" y="11"/>
                    <a:pt x="18" y="14"/>
                    <a:pt x="34" y="14"/>
                  </a:cubicBezTo>
                  <a:cubicBezTo>
                    <a:pt x="40" y="14"/>
                    <a:pt x="47" y="11"/>
                    <a:pt x="54" y="8"/>
                  </a:cubicBezTo>
                  <a:cubicBezTo>
                    <a:pt x="51" y="8"/>
                    <a:pt x="48" y="8"/>
                    <a:pt x="44" y="8"/>
                  </a:cubicBezTo>
                  <a:cubicBezTo>
                    <a:pt x="29" y="8"/>
                    <a:pt x="15" y="5"/>
                    <a:pt x="2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sļîḋe">
              <a:extLst>
                <a:ext uri="{FF2B5EF4-FFF2-40B4-BE49-F238E27FC236}">
                  <a16:creationId xmlns:a16="http://schemas.microsoft.com/office/drawing/2014/main" id="{BCD0014F-18D2-4E23-BBBF-29B650E162A7}"/>
                </a:ext>
              </a:extLst>
            </p:cNvPr>
            <p:cNvSpPr/>
            <p:nvPr/>
          </p:nvSpPr>
          <p:spPr bwMode="auto">
            <a:xfrm>
              <a:off x="7207250" y="3194051"/>
              <a:ext cx="295275" cy="296863"/>
            </a:xfrm>
            <a:custGeom>
              <a:avLst/>
              <a:gdLst>
                <a:gd name="T0" fmla="*/ 213 w 213"/>
                <a:gd name="T1" fmla="*/ 107 h 213"/>
                <a:gd name="T2" fmla="*/ 117 w 213"/>
                <a:gd name="T3" fmla="*/ 213 h 213"/>
                <a:gd name="T4" fmla="*/ 106 w 213"/>
                <a:gd name="T5" fmla="*/ 213 h 213"/>
                <a:gd name="T6" fmla="*/ 0 w 213"/>
                <a:gd name="T7" fmla="*/ 107 h 213"/>
                <a:gd name="T8" fmla="*/ 106 w 213"/>
                <a:gd name="T9" fmla="*/ 0 h 213"/>
                <a:gd name="T10" fmla="*/ 213 w 213"/>
                <a:gd name="T11" fmla="*/ 1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13">
                  <a:moveTo>
                    <a:pt x="213" y="107"/>
                  </a:moveTo>
                  <a:cubicBezTo>
                    <a:pt x="213" y="161"/>
                    <a:pt x="172" y="207"/>
                    <a:pt x="117" y="213"/>
                  </a:cubicBezTo>
                  <a:cubicBezTo>
                    <a:pt x="114" y="213"/>
                    <a:pt x="110" y="213"/>
                    <a:pt x="106" y="213"/>
                  </a:cubicBezTo>
                  <a:cubicBezTo>
                    <a:pt x="47" y="213"/>
                    <a:pt x="0" y="166"/>
                    <a:pt x="0" y="107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3" y="48"/>
                    <a:pt x="213" y="10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Sļïde">
              <a:extLst>
                <a:ext uri="{FF2B5EF4-FFF2-40B4-BE49-F238E27FC236}">
                  <a16:creationId xmlns:a16="http://schemas.microsoft.com/office/drawing/2014/main" id="{0E9E40B5-F1A4-4C1A-92ED-22CA95C7E90D}"/>
                </a:ext>
              </a:extLst>
            </p:cNvPr>
            <p:cNvSpPr/>
            <p:nvPr/>
          </p:nvSpPr>
          <p:spPr bwMode="auto">
            <a:xfrm>
              <a:off x="7173913" y="3652838"/>
              <a:ext cx="47625" cy="90488"/>
            </a:xfrm>
            <a:custGeom>
              <a:avLst/>
              <a:gdLst>
                <a:gd name="T0" fmla="*/ 35 w 35"/>
                <a:gd name="T1" fmla="*/ 0 h 65"/>
                <a:gd name="T2" fmla="*/ 12 w 35"/>
                <a:gd name="T3" fmla="*/ 16 h 65"/>
                <a:gd name="T4" fmla="*/ 0 w 35"/>
                <a:gd name="T5" fmla="*/ 60 h 65"/>
                <a:gd name="T6" fmla="*/ 1 w 35"/>
                <a:gd name="T7" fmla="*/ 65 h 65"/>
                <a:gd name="T8" fmla="*/ 12 w 35"/>
                <a:gd name="T9" fmla="*/ 23 h 65"/>
                <a:gd name="T10" fmla="*/ 34 w 35"/>
                <a:gd name="T11" fmla="*/ 7 h 65"/>
                <a:gd name="T12" fmla="*/ 34 w 35"/>
                <a:gd name="T13" fmla="*/ 7 h 65"/>
                <a:gd name="T14" fmla="*/ 35 w 3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5">
                  <a:moveTo>
                    <a:pt x="35" y="0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2"/>
                    <a:pt x="1" y="6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5"/>
                    <a:pt x="35" y="2"/>
                    <a:pt x="3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ṡḻiḍe">
              <a:extLst>
                <a:ext uri="{FF2B5EF4-FFF2-40B4-BE49-F238E27FC236}">
                  <a16:creationId xmlns:a16="http://schemas.microsoft.com/office/drawing/2014/main" id="{81F9592A-605E-48CF-812F-2653BFC870BA}"/>
                </a:ext>
              </a:extLst>
            </p:cNvPr>
            <p:cNvSpPr/>
            <p:nvPr/>
          </p:nvSpPr>
          <p:spPr bwMode="auto">
            <a:xfrm>
              <a:off x="7219950" y="3644901"/>
              <a:ext cx="228600" cy="73025"/>
            </a:xfrm>
            <a:custGeom>
              <a:avLst/>
              <a:gdLst>
                <a:gd name="T0" fmla="*/ 1 w 164"/>
                <a:gd name="T1" fmla="*/ 6 h 53"/>
                <a:gd name="T2" fmla="*/ 1 w 164"/>
                <a:gd name="T3" fmla="*/ 6 h 53"/>
                <a:gd name="T4" fmla="*/ 0 w 164"/>
                <a:gd name="T5" fmla="*/ 13 h 53"/>
                <a:gd name="T6" fmla="*/ 0 w 164"/>
                <a:gd name="T7" fmla="*/ 13 h 53"/>
                <a:gd name="T8" fmla="*/ 0 w 164"/>
                <a:gd name="T9" fmla="*/ 13 h 53"/>
                <a:gd name="T10" fmla="*/ 1 w 164"/>
                <a:gd name="T11" fmla="*/ 6 h 53"/>
                <a:gd name="T12" fmla="*/ 161 w 164"/>
                <a:gd name="T13" fmla="*/ 0 h 53"/>
                <a:gd name="T14" fmla="*/ 93 w 164"/>
                <a:gd name="T15" fmla="*/ 44 h 53"/>
                <a:gd name="T16" fmla="*/ 84 w 164"/>
                <a:gd name="T17" fmla="*/ 47 h 53"/>
                <a:gd name="T18" fmla="*/ 55 w 164"/>
                <a:gd name="T19" fmla="*/ 37 h 53"/>
                <a:gd name="T20" fmla="*/ 34 w 164"/>
                <a:gd name="T21" fmla="*/ 24 h 53"/>
                <a:gd name="T22" fmla="*/ 23 w 164"/>
                <a:gd name="T23" fmla="*/ 16 h 53"/>
                <a:gd name="T24" fmla="*/ 22 w 164"/>
                <a:gd name="T25" fmla="*/ 20 h 53"/>
                <a:gd name="T26" fmla="*/ 22 w 164"/>
                <a:gd name="T27" fmla="*/ 20 h 53"/>
                <a:gd name="T28" fmla="*/ 34 w 164"/>
                <a:gd name="T29" fmla="*/ 30 h 53"/>
                <a:gd name="T30" fmla="*/ 55 w 164"/>
                <a:gd name="T31" fmla="*/ 43 h 53"/>
                <a:gd name="T32" fmla="*/ 85 w 164"/>
                <a:gd name="T33" fmla="*/ 53 h 53"/>
                <a:gd name="T34" fmla="*/ 93 w 164"/>
                <a:gd name="T35" fmla="*/ 51 h 53"/>
                <a:gd name="T36" fmla="*/ 164 w 164"/>
                <a:gd name="T37" fmla="*/ 4 h 53"/>
                <a:gd name="T38" fmla="*/ 164 w 164"/>
                <a:gd name="T39" fmla="*/ 4 h 53"/>
                <a:gd name="T40" fmla="*/ 164 w 164"/>
                <a:gd name="T41" fmla="*/ 2 h 53"/>
                <a:gd name="T42" fmla="*/ 161 w 164"/>
                <a:gd name="T4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53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8"/>
                    <a:pt x="1" y="6"/>
                  </a:cubicBezTo>
                  <a:moveTo>
                    <a:pt x="161" y="0"/>
                  </a:moveTo>
                  <a:cubicBezTo>
                    <a:pt x="139" y="13"/>
                    <a:pt x="100" y="37"/>
                    <a:pt x="93" y="44"/>
                  </a:cubicBezTo>
                  <a:cubicBezTo>
                    <a:pt x="91" y="47"/>
                    <a:pt x="88" y="47"/>
                    <a:pt x="84" y="47"/>
                  </a:cubicBezTo>
                  <a:cubicBezTo>
                    <a:pt x="72" y="47"/>
                    <a:pt x="55" y="37"/>
                    <a:pt x="55" y="37"/>
                  </a:cubicBezTo>
                  <a:cubicBezTo>
                    <a:pt x="55" y="37"/>
                    <a:pt x="43" y="26"/>
                    <a:pt x="34" y="24"/>
                  </a:cubicBezTo>
                  <a:cubicBezTo>
                    <a:pt x="31" y="23"/>
                    <a:pt x="27" y="20"/>
                    <a:pt x="23" y="16"/>
                  </a:cubicBezTo>
                  <a:cubicBezTo>
                    <a:pt x="23" y="17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5"/>
                    <a:pt x="29" y="28"/>
                    <a:pt x="34" y="30"/>
                  </a:cubicBezTo>
                  <a:cubicBezTo>
                    <a:pt x="43" y="32"/>
                    <a:pt x="55" y="43"/>
                    <a:pt x="55" y="43"/>
                  </a:cubicBezTo>
                  <a:cubicBezTo>
                    <a:pt x="55" y="43"/>
                    <a:pt x="72" y="53"/>
                    <a:pt x="85" y="53"/>
                  </a:cubicBezTo>
                  <a:cubicBezTo>
                    <a:pt x="88" y="53"/>
                    <a:pt x="91" y="53"/>
                    <a:pt x="93" y="51"/>
                  </a:cubicBezTo>
                  <a:cubicBezTo>
                    <a:pt x="100" y="43"/>
                    <a:pt x="144" y="16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3" y="1"/>
                    <a:pt x="162" y="1"/>
                    <a:pt x="161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šḷíḓe">
              <a:extLst>
                <a:ext uri="{FF2B5EF4-FFF2-40B4-BE49-F238E27FC236}">
                  <a16:creationId xmlns:a16="http://schemas.microsoft.com/office/drawing/2014/main" id="{FEE48807-0CC7-49CA-A8BE-F14024DD3764}"/>
                </a:ext>
              </a:extLst>
            </p:cNvPr>
            <p:cNvSpPr/>
            <p:nvPr/>
          </p:nvSpPr>
          <p:spPr bwMode="auto">
            <a:xfrm>
              <a:off x="7154863" y="3822701"/>
              <a:ext cx="26988" cy="198438"/>
            </a:xfrm>
            <a:custGeom>
              <a:avLst/>
              <a:gdLst>
                <a:gd name="T0" fmla="*/ 19 w 19"/>
                <a:gd name="T1" fmla="*/ 0 h 143"/>
                <a:gd name="T2" fmla="*/ 12 w 19"/>
                <a:gd name="T3" fmla="*/ 78 h 143"/>
                <a:gd name="T4" fmla="*/ 1 w 19"/>
                <a:gd name="T5" fmla="*/ 143 h 143"/>
                <a:gd name="T6" fmla="*/ 1 w 19"/>
                <a:gd name="T7" fmla="*/ 143 h 143"/>
                <a:gd name="T8" fmla="*/ 12 w 19"/>
                <a:gd name="T9" fmla="*/ 84 h 143"/>
                <a:gd name="T10" fmla="*/ 19 w 19"/>
                <a:gd name="T11" fmla="*/ 3 h 143"/>
                <a:gd name="T12" fmla="*/ 19 w 19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3">
                  <a:moveTo>
                    <a:pt x="19" y="0"/>
                  </a:moveTo>
                  <a:cubicBezTo>
                    <a:pt x="18" y="15"/>
                    <a:pt x="12" y="78"/>
                    <a:pt x="12" y="78"/>
                  </a:cubicBezTo>
                  <a:cubicBezTo>
                    <a:pt x="12" y="78"/>
                    <a:pt x="0" y="117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" y="118"/>
                    <a:pt x="12" y="84"/>
                    <a:pt x="12" y="84"/>
                  </a:cubicBezTo>
                  <a:cubicBezTo>
                    <a:pt x="12" y="84"/>
                    <a:pt x="19" y="6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ṧḻiḓè">
              <a:extLst>
                <a:ext uri="{FF2B5EF4-FFF2-40B4-BE49-F238E27FC236}">
                  <a16:creationId xmlns:a16="http://schemas.microsoft.com/office/drawing/2014/main" id="{CAAD4E25-0140-4331-8DF6-864F1BB68725}"/>
                </a:ext>
              </a:extLst>
            </p:cNvPr>
            <p:cNvSpPr/>
            <p:nvPr/>
          </p:nvSpPr>
          <p:spPr bwMode="auto">
            <a:xfrm>
              <a:off x="7154863" y="3641726"/>
              <a:ext cx="368300" cy="425450"/>
            </a:xfrm>
            <a:custGeom>
              <a:avLst/>
              <a:gdLst>
                <a:gd name="T0" fmla="*/ 265 w 265"/>
                <a:gd name="T1" fmla="*/ 263 h 306"/>
                <a:gd name="T2" fmla="*/ 250 w 265"/>
                <a:gd name="T3" fmla="*/ 303 h 306"/>
                <a:gd name="T4" fmla="*/ 218 w 265"/>
                <a:gd name="T5" fmla="*/ 304 h 306"/>
                <a:gd name="T6" fmla="*/ 216 w 265"/>
                <a:gd name="T7" fmla="*/ 304 h 306"/>
                <a:gd name="T8" fmla="*/ 188 w 265"/>
                <a:gd name="T9" fmla="*/ 305 h 306"/>
                <a:gd name="T10" fmla="*/ 28 w 265"/>
                <a:gd name="T11" fmla="*/ 301 h 306"/>
                <a:gd name="T12" fmla="*/ 3 w 265"/>
                <a:gd name="T13" fmla="*/ 292 h 306"/>
                <a:gd name="T14" fmla="*/ 2 w 265"/>
                <a:gd name="T15" fmla="*/ 285 h 306"/>
                <a:gd name="T16" fmla="*/ 1 w 265"/>
                <a:gd name="T17" fmla="*/ 279 h 306"/>
                <a:gd name="T18" fmla="*/ 12 w 265"/>
                <a:gd name="T19" fmla="*/ 214 h 306"/>
                <a:gd name="T20" fmla="*/ 19 w 265"/>
                <a:gd name="T21" fmla="*/ 133 h 306"/>
                <a:gd name="T22" fmla="*/ 13 w 265"/>
                <a:gd name="T23" fmla="*/ 74 h 306"/>
                <a:gd name="T24" fmla="*/ 25 w 265"/>
                <a:gd name="T25" fmla="*/ 30 h 306"/>
                <a:gd name="T26" fmla="*/ 47 w 265"/>
                <a:gd name="T27" fmla="*/ 15 h 306"/>
                <a:gd name="T28" fmla="*/ 58 w 265"/>
                <a:gd name="T29" fmla="*/ 8 h 306"/>
                <a:gd name="T30" fmla="*/ 69 w 265"/>
                <a:gd name="T31" fmla="*/ 22 h 306"/>
                <a:gd name="T32" fmla="*/ 81 w 265"/>
                <a:gd name="T33" fmla="*/ 32 h 306"/>
                <a:gd name="T34" fmla="*/ 102 w 265"/>
                <a:gd name="T35" fmla="*/ 45 h 306"/>
                <a:gd name="T36" fmla="*/ 140 w 265"/>
                <a:gd name="T37" fmla="*/ 53 h 306"/>
                <a:gd name="T38" fmla="*/ 211 w 265"/>
                <a:gd name="T39" fmla="*/ 6 h 306"/>
                <a:gd name="T40" fmla="*/ 222 w 265"/>
                <a:gd name="T41" fmla="*/ 0 h 306"/>
                <a:gd name="T42" fmla="*/ 227 w 265"/>
                <a:gd name="T43" fmla="*/ 5 h 306"/>
                <a:gd name="T44" fmla="*/ 260 w 265"/>
                <a:gd name="T45" fmla="*/ 42 h 306"/>
                <a:gd name="T46" fmla="*/ 265 w 265"/>
                <a:gd name="T47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5" h="306">
                  <a:moveTo>
                    <a:pt x="265" y="263"/>
                  </a:moveTo>
                  <a:cubicBezTo>
                    <a:pt x="250" y="303"/>
                    <a:pt x="250" y="303"/>
                    <a:pt x="250" y="303"/>
                  </a:cubicBezTo>
                  <a:cubicBezTo>
                    <a:pt x="250" y="303"/>
                    <a:pt x="237" y="304"/>
                    <a:pt x="218" y="304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08" y="304"/>
                    <a:pt x="198" y="305"/>
                    <a:pt x="188" y="305"/>
                  </a:cubicBezTo>
                  <a:cubicBezTo>
                    <a:pt x="137" y="306"/>
                    <a:pt x="65" y="306"/>
                    <a:pt x="28" y="301"/>
                  </a:cubicBezTo>
                  <a:cubicBezTo>
                    <a:pt x="14" y="299"/>
                    <a:pt x="5" y="296"/>
                    <a:pt x="3" y="292"/>
                  </a:cubicBezTo>
                  <a:cubicBezTo>
                    <a:pt x="3" y="290"/>
                    <a:pt x="2" y="287"/>
                    <a:pt x="2" y="285"/>
                  </a:cubicBezTo>
                  <a:cubicBezTo>
                    <a:pt x="1" y="283"/>
                    <a:pt x="1" y="281"/>
                    <a:pt x="1" y="279"/>
                  </a:cubicBezTo>
                  <a:cubicBezTo>
                    <a:pt x="0" y="254"/>
                    <a:pt x="12" y="214"/>
                    <a:pt x="12" y="214"/>
                  </a:cubicBezTo>
                  <a:cubicBezTo>
                    <a:pt x="12" y="214"/>
                    <a:pt x="19" y="136"/>
                    <a:pt x="19" y="133"/>
                  </a:cubicBezTo>
                  <a:cubicBezTo>
                    <a:pt x="19" y="129"/>
                    <a:pt x="13" y="74"/>
                    <a:pt x="13" y="7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1" y="13"/>
                    <a:pt x="65" y="18"/>
                    <a:pt x="69" y="22"/>
                  </a:cubicBezTo>
                  <a:cubicBezTo>
                    <a:pt x="72" y="27"/>
                    <a:pt x="76" y="30"/>
                    <a:pt x="81" y="32"/>
                  </a:cubicBezTo>
                  <a:cubicBezTo>
                    <a:pt x="90" y="34"/>
                    <a:pt x="102" y="45"/>
                    <a:pt x="102" y="45"/>
                  </a:cubicBezTo>
                  <a:cubicBezTo>
                    <a:pt x="102" y="45"/>
                    <a:pt x="131" y="62"/>
                    <a:pt x="140" y="53"/>
                  </a:cubicBezTo>
                  <a:cubicBezTo>
                    <a:pt x="147" y="45"/>
                    <a:pt x="191" y="18"/>
                    <a:pt x="211" y="6"/>
                  </a:cubicBezTo>
                  <a:cubicBezTo>
                    <a:pt x="218" y="2"/>
                    <a:pt x="222" y="0"/>
                    <a:pt x="222" y="0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5" y="263"/>
                    <a:pt x="265" y="263"/>
                    <a:pt x="265" y="2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śḻidè">
              <a:extLst>
                <a:ext uri="{FF2B5EF4-FFF2-40B4-BE49-F238E27FC236}">
                  <a16:creationId xmlns:a16="http://schemas.microsoft.com/office/drawing/2014/main" id="{348B4DE5-4600-4BCD-B41F-068B03F96F40}"/>
                </a:ext>
              </a:extLst>
            </p:cNvPr>
            <p:cNvSpPr/>
            <p:nvPr/>
          </p:nvSpPr>
          <p:spPr bwMode="auto">
            <a:xfrm>
              <a:off x="6743700" y="3414713"/>
              <a:ext cx="55563" cy="58738"/>
            </a:xfrm>
            <a:custGeom>
              <a:avLst/>
              <a:gdLst>
                <a:gd name="T0" fmla="*/ 38 w 40"/>
                <a:gd name="T1" fmla="*/ 0 h 42"/>
                <a:gd name="T2" fmla="*/ 0 w 40"/>
                <a:gd name="T3" fmla="*/ 35 h 42"/>
                <a:gd name="T4" fmla="*/ 1 w 40"/>
                <a:gd name="T5" fmla="*/ 42 h 42"/>
                <a:gd name="T6" fmla="*/ 40 w 40"/>
                <a:gd name="T7" fmla="*/ 7 h 42"/>
                <a:gd name="T8" fmla="*/ 3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38" y="0"/>
                  </a:moveTo>
                  <a:cubicBezTo>
                    <a:pt x="34" y="6"/>
                    <a:pt x="21" y="26"/>
                    <a:pt x="0" y="35"/>
                  </a:cubicBezTo>
                  <a:cubicBezTo>
                    <a:pt x="1" y="37"/>
                    <a:pt x="1" y="40"/>
                    <a:pt x="1" y="42"/>
                  </a:cubicBezTo>
                  <a:cubicBezTo>
                    <a:pt x="23" y="34"/>
                    <a:pt x="36" y="14"/>
                    <a:pt x="40" y="7"/>
                  </a:cubicBezTo>
                  <a:cubicBezTo>
                    <a:pt x="40" y="5"/>
                    <a:pt x="39" y="2"/>
                    <a:pt x="38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Sḷíḋè">
              <a:extLst>
                <a:ext uri="{FF2B5EF4-FFF2-40B4-BE49-F238E27FC236}">
                  <a16:creationId xmlns:a16="http://schemas.microsoft.com/office/drawing/2014/main" id="{B9AD96CB-3831-4326-891E-88BC3C3FBD58}"/>
                </a:ext>
              </a:extLst>
            </p:cNvPr>
            <p:cNvSpPr/>
            <p:nvPr/>
          </p:nvSpPr>
          <p:spPr bwMode="auto">
            <a:xfrm>
              <a:off x="6691313" y="3421063"/>
              <a:ext cx="358775" cy="384175"/>
            </a:xfrm>
            <a:custGeom>
              <a:avLst/>
              <a:gdLst>
                <a:gd name="T0" fmla="*/ 232 w 258"/>
                <a:gd name="T1" fmla="*/ 117 h 277"/>
                <a:gd name="T2" fmla="*/ 223 w 258"/>
                <a:gd name="T3" fmla="*/ 114 h 277"/>
                <a:gd name="T4" fmla="*/ 199 w 258"/>
                <a:gd name="T5" fmla="*/ 132 h 277"/>
                <a:gd name="T6" fmla="*/ 171 w 258"/>
                <a:gd name="T7" fmla="*/ 146 h 277"/>
                <a:gd name="T8" fmla="*/ 150 w 258"/>
                <a:gd name="T9" fmla="*/ 163 h 277"/>
                <a:gd name="T10" fmla="*/ 139 w 258"/>
                <a:gd name="T11" fmla="*/ 155 h 277"/>
                <a:gd name="T12" fmla="*/ 130 w 258"/>
                <a:gd name="T13" fmla="*/ 129 h 277"/>
                <a:gd name="T14" fmla="*/ 102 w 258"/>
                <a:gd name="T15" fmla="*/ 61 h 277"/>
                <a:gd name="T16" fmla="*/ 80 w 258"/>
                <a:gd name="T17" fmla="*/ 0 h 277"/>
                <a:gd name="T18" fmla="*/ 0 w 258"/>
                <a:gd name="T19" fmla="*/ 38 h 277"/>
                <a:gd name="T20" fmla="*/ 38 w 258"/>
                <a:gd name="T21" fmla="*/ 143 h 277"/>
                <a:gd name="T22" fmla="*/ 64 w 258"/>
                <a:gd name="T23" fmla="*/ 223 h 277"/>
                <a:gd name="T24" fmla="*/ 124 w 258"/>
                <a:gd name="T25" fmla="*/ 264 h 277"/>
                <a:gd name="T26" fmla="*/ 208 w 258"/>
                <a:gd name="T27" fmla="*/ 264 h 277"/>
                <a:gd name="T28" fmla="*/ 244 w 258"/>
                <a:gd name="T29" fmla="*/ 240 h 277"/>
                <a:gd name="T30" fmla="*/ 258 w 258"/>
                <a:gd name="T31" fmla="*/ 230 h 277"/>
                <a:gd name="T32" fmla="*/ 258 w 258"/>
                <a:gd name="T33" fmla="*/ 172 h 277"/>
                <a:gd name="T34" fmla="*/ 232 w 258"/>
                <a:gd name="T35" fmla="*/ 11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277">
                  <a:moveTo>
                    <a:pt x="232" y="117"/>
                  </a:moveTo>
                  <a:cubicBezTo>
                    <a:pt x="223" y="114"/>
                    <a:pt x="223" y="114"/>
                    <a:pt x="223" y="114"/>
                  </a:cubicBezTo>
                  <a:cubicBezTo>
                    <a:pt x="223" y="114"/>
                    <a:pt x="208" y="130"/>
                    <a:pt x="199" y="132"/>
                  </a:cubicBezTo>
                  <a:cubicBezTo>
                    <a:pt x="190" y="134"/>
                    <a:pt x="171" y="146"/>
                    <a:pt x="171" y="146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50" y="163"/>
                    <a:pt x="134" y="166"/>
                    <a:pt x="139" y="155"/>
                  </a:cubicBezTo>
                  <a:cubicBezTo>
                    <a:pt x="143" y="143"/>
                    <a:pt x="130" y="129"/>
                    <a:pt x="130" y="129"/>
                  </a:cubicBezTo>
                  <a:cubicBezTo>
                    <a:pt x="130" y="129"/>
                    <a:pt x="102" y="73"/>
                    <a:pt x="102" y="61"/>
                  </a:cubicBezTo>
                  <a:cubicBezTo>
                    <a:pt x="102" y="49"/>
                    <a:pt x="80" y="0"/>
                    <a:pt x="80" y="0"/>
                  </a:cubicBezTo>
                  <a:cubicBezTo>
                    <a:pt x="80" y="0"/>
                    <a:pt x="51" y="55"/>
                    <a:pt x="0" y="38"/>
                  </a:cubicBezTo>
                  <a:cubicBezTo>
                    <a:pt x="0" y="38"/>
                    <a:pt x="37" y="122"/>
                    <a:pt x="38" y="143"/>
                  </a:cubicBezTo>
                  <a:cubicBezTo>
                    <a:pt x="39" y="164"/>
                    <a:pt x="64" y="223"/>
                    <a:pt x="64" y="223"/>
                  </a:cubicBezTo>
                  <a:cubicBezTo>
                    <a:pt x="64" y="223"/>
                    <a:pt x="73" y="267"/>
                    <a:pt x="124" y="264"/>
                  </a:cubicBezTo>
                  <a:cubicBezTo>
                    <a:pt x="124" y="264"/>
                    <a:pt x="193" y="277"/>
                    <a:pt x="208" y="264"/>
                  </a:cubicBezTo>
                  <a:cubicBezTo>
                    <a:pt x="224" y="251"/>
                    <a:pt x="237" y="241"/>
                    <a:pt x="244" y="240"/>
                  </a:cubicBezTo>
                  <a:cubicBezTo>
                    <a:pt x="252" y="238"/>
                    <a:pt x="258" y="230"/>
                    <a:pt x="258" y="230"/>
                  </a:cubicBezTo>
                  <a:cubicBezTo>
                    <a:pt x="258" y="172"/>
                    <a:pt x="258" y="172"/>
                    <a:pt x="258" y="172"/>
                  </a:cubicBezTo>
                  <a:cubicBezTo>
                    <a:pt x="232" y="117"/>
                    <a:pt x="232" y="117"/>
                    <a:pt x="232" y="117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śļíḍè">
              <a:extLst>
                <a:ext uri="{FF2B5EF4-FFF2-40B4-BE49-F238E27FC236}">
                  <a16:creationId xmlns:a16="http://schemas.microsoft.com/office/drawing/2014/main" id="{E6FA91F9-4222-4ECD-A392-FE61E73C7760}"/>
                </a:ext>
              </a:extLst>
            </p:cNvPr>
            <p:cNvSpPr/>
            <p:nvPr/>
          </p:nvSpPr>
          <p:spPr bwMode="auto">
            <a:xfrm>
              <a:off x="6892925" y="3659188"/>
              <a:ext cx="15875" cy="69850"/>
            </a:xfrm>
            <a:custGeom>
              <a:avLst/>
              <a:gdLst>
                <a:gd name="T0" fmla="*/ 0 w 12"/>
                <a:gd name="T1" fmla="*/ 0 h 50"/>
                <a:gd name="T2" fmla="*/ 4 w 12"/>
                <a:gd name="T3" fmla="*/ 50 h 50"/>
                <a:gd name="T4" fmla="*/ 0 w 1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0">
                  <a:moveTo>
                    <a:pt x="0" y="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12" y="45"/>
                    <a:pt x="0" y="0"/>
                    <a:pt x="0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ḷiďè">
              <a:extLst>
                <a:ext uri="{FF2B5EF4-FFF2-40B4-BE49-F238E27FC236}">
                  <a16:creationId xmlns:a16="http://schemas.microsoft.com/office/drawing/2014/main" id="{1C8B4EA0-74F0-4FE7-874C-7970E247F781}"/>
                </a:ext>
              </a:extLst>
            </p:cNvPr>
            <p:cNvSpPr/>
            <p:nvPr/>
          </p:nvSpPr>
          <p:spPr bwMode="auto">
            <a:xfrm>
              <a:off x="7156450" y="4029076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śľíḑè">
              <a:extLst>
                <a:ext uri="{FF2B5EF4-FFF2-40B4-BE49-F238E27FC236}">
                  <a16:creationId xmlns:a16="http://schemas.microsoft.com/office/drawing/2014/main" id="{B3711720-C133-44FE-BF84-C142B63058E9}"/>
                </a:ext>
              </a:extLst>
            </p:cNvPr>
            <p:cNvSpPr/>
            <p:nvPr/>
          </p:nvSpPr>
          <p:spPr bwMode="auto">
            <a:xfrm>
              <a:off x="7196138" y="4030663"/>
              <a:ext cx="227013" cy="20638"/>
            </a:xfrm>
            <a:custGeom>
              <a:avLst/>
              <a:gdLst>
                <a:gd name="T0" fmla="*/ 1 w 164"/>
                <a:gd name="T1" fmla="*/ 0 h 15"/>
                <a:gd name="T2" fmla="*/ 0 w 164"/>
                <a:gd name="T3" fmla="*/ 6 h 15"/>
                <a:gd name="T4" fmla="*/ 1 w 164"/>
                <a:gd name="T5" fmla="*/ 6 h 15"/>
                <a:gd name="T6" fmla="*/ 160 w 164"/>
                <a:gd name="T7" fmla="*/ 15 h 15"/>
                <a:gd name="T8" fmla="*/ 160 w 164"/>
                <a:gd name="T9" fmla="*/ 15 h 15"/>
                <a:gd name="T10" fmla="*/ 164 w 164"/>
                <a:gd name="T11" fmla="*/ 9 h 15"/>
                <a:gd name="T12" fmla="*/ 1 w 16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">
                  <a:moveTo>
                    <a:pt x="1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4"/>
                    <a:pt x="162" y="12"/>
                    <a:pt x="164" y="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ŝlíḋê">
              <a:extLst>
                <a:ext uri="{FF2B5EF4-FFF2-40B4-BE49-F238E27FC236}">
                  <a16:creationId xmlns:a16="http://schemas.microsoft.com/office/drawing/2014/main" id="{5DDD855D-CEE5-4EA2-A9E4-135645D4EED7}"/>
                </a:ext>
              </a:extLst>
            </p:cNvPr>
            <p:cNvSpPr/>
            <p:nvPr/>
          </p:nvSpPr>
          <p:spPr bwMode="auto">
            <a:xfrm>
              <a:off x="7467600" y="4659313"/>
              <a:ext cx="3175" cy="793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0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$líďè">
              <a:extLst>
                <a:ext uri="{FF2B5EF4-FFF2-40B4-BE49-F238E27FC236}">
                  <a16:creationId xmlns:a16="http://schemas.microsoft.com/office/drawing/2014/main" id="{1BED912B-6DDA-4276-982C-781CE0F4CBE6}"/>
                </a:ext>
              </a:extLst>
            </p:cNvPr>
            <p:cNvSpPr/>
            <p:nvPr/>
          </p:nvSpPr>
          <p:spPr bwMode="auto">
            <a:xfrm>
              <a:off x="7332663" y="4654551"/>
              <a:ext cx="138113" cy="12700"/>
            </a:xfrm>
            <a:custGeom>
              <a:avLst/>
              <a:gdLst>
                <a:gd name="T0" fmla="*/ 0 w 99"/>
                <a:gd name="T1" fmla="*/ 0 h 9"/>
                <a:gd name="T2" fmla="*/ 0 w 99"/>
                <a:gd name="T3" fmla="*/ 5 h 9"/>
                <a:gd name="T4" fmla="*/ 0 w 99"/>
                <a:gd name="T5" fmla="*/ 5 h 9"/>
                <a:gd name="T6" fmla="*/ 97 w 99"/>
                <a:gd name="T7" fmla="*/ 9 h 9"/>
                <a:gd name="T8" fmla="*/ 99 w 99"/>
                <a:gd name="T9" fmla="*/ 3 h 9"/>
                <a:gd name="T10" fmla="*/ 0 w 9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" y="6"/>
                    <a:pt x="70" y="7"/>
                    <a:pt x="97" y="9"/>
                  </a:cubicBezTo>
                  <a:cubicBezTo>
                    <a:pt x="97" y="7"/>
                    <a:pt x="98" y="5"/>
                    <a:pt x="99" y="3"/>
                  </a:cubicBezTo>
                  <a:cubicBezTo>
                    <a:pt x="72" y="2"/>
                    <a:pt x="35" y="0"/>
                    <a:pt x="0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ḷíḓè">
              <a:extLst>
                <a:ext uri="{FF2B5EF4-FFF2-40B4-BE49-F238E27FC236}">
                  <a16:creationId xmlns:a16="http://schemas.microsoft.com/office/drawing/2014/main" id="{6DA21925-D360-4FDE-89CF-B767778AD65E}"/>
                </a:ext>
              </a:extLst>
            </p:cNvPr>
            <p:cNvSpPr/>
            <p:nvPr/>
          </p:nvSpPr>
          <p:spPr bwMode="auto">
            <a:xfrm>
              <a:off x="7132638" y="4654551"/>
              <a:ext cx="200025" cy="26988"/>
            </a:xfrm>
            <a:custGeom>
              <a:avLst/>
              <a:gdLst>
                <a:gd name="T0" fmla="*/ 136 w 144"/>
                <a:gd name="T1" fmla="*/ 0 h 19"/>
                <a:gd name="T2" fmla="*/ 52 w 144"/>
                <a:gd name="T3" fmla="*/ 6 h 19"/>
                <a:gd name="T4" fmla="*/ 8 w 144"/>
                <a:gd name="T5" fmla="*/ 13 h 19"/>
                <a:gd name="T6" fmla="*/ 0 w 144"/>
                <a:gd name="T7" fmla="*/ 13 h 19"/>
                <a:gd name="T8" fmla="*/ 1 w 144"/>
                <a:gd name="T9" fmla="*/ 19 h 19"/>
                <a:gd name="T10" fmla="*/ 8 w 144"/>
                <a:gd name="T11" fmla="*/ 19 h 19"/>
                <a:gd name="T12" fmla="*/ 52 w 144"/>
                <a:gd name="T13" fmla="*/ 12 h 19"/>
                <a:gd name="T14" fmla="*/ 109 w 144"/>
                <a:gd name="T15" fmla="*/ 6 h 19"/>
                <a:gd name="T16" fmla="*/ 144 w 144"/>
                <a:gd name="T17" fmla="*/ 5 h 19"/>
                <a:gd name="T18" fmla="*/ 144 w 144"/>
                <a:gd name="T19" fmla="*/ 0 h 19"/>
                <a:gd name="T20" fmla="*/ 136 w 14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9">
                  <a:moveTo>
                    <a:pt x="136" y="0"/>
                  </a:moveTo>
                  <a:cubicBezTo>
                    <a:pt x="101" y="0"/>
                    <a:pt x="70" y="1"/>
                    <a:pt x="52" y="6"/>
                  </a:cubicBezTo>
                  <a:cubicBezTo>
                    <a:pt x="34" y="11"/>
                    <a:pt x="20" y="13"/>
                    <a:pt x="8" y="13"/>
                  </a:cubicBezTo>
                  <a:cubicBezTo>
                    <a:pt x="5" y="13"/>
                    <a:pt x="2" y="13"/>
                    <a:pt x="0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3" y="19"/>
                    <a:pt x="5" y="19"/>
                    <a:pt x="8" y="19"/>
                  </a:cubicBezTo>
                  <a:cubicBezTo>
                    <a:pt x="23" y="19"/>
                    <a:pt x="38" y="17"/>
                    <a:pt x="52" y="12"/>
                  </a:cubicBezTo>
                  <a:cubicBezTo>
                    <a:pt x="65" y="8"/>
                    <a:pt x="85" y="7"/>
                    <a:pt x="109" y="6"/>
                  </a:cubicBezTo>
                  <a:cubicBezTo>
                    <a:pt x="120" y="5"/>
                    <a:pt x="132" y="5"/>
                    <a:pt x="144" y="5"/>
                  </a:cubicBezTo>
                  <a:cubicBezTo>
                    <a:pt x="144" y="3"/>
                    <a:pt x="144" y="1"/>
                    <a:pt x="144" y="0"/>
                  </a:cubicBezTo>
                  <a:cubicBezTo>
                    <a:pt x="141" y="0"/>
                    <a:pt x="139" y="0"/>
                    <a:pt x="136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ŝľíḓé">
              <a:extLst>
                <a:ext uri="{FF2B5EF4-FFF2-40B4-BE49-F238E27FC236}">
                  <a16:creationId xmlns:a16="http://schemas.microsoft.com/office/drawing/2014/main" id="{1F304C7D-F61E-4E9A-A6F2-9A7DA0F6C5C9}"/>
                </a:ext>
              </a:extLst>
            </p:cNvPr>
            <p:cNvSpPr/>
            <p:nvPr/>
          </p:nvSpPr>
          <p:spPr bwMode="auto">
            <a:xfrm>
              <a:off x="7058025" y="4037013"/>
              <a:ext cx="501650" cy="646113"/>
            </a:xfrm>
            <a:custGeom>
              <a:avLst/>
              <a:gdLst>
                <a:gd name="T0" fmla="*/ 361 w 361"/>
                <a:gd name="T1" fmla="*/ 249 h 466"/>
                <a:gd name="T2" fmla="*/ 353 w 361"/>
                <a:gd name="T3" fmla="*/ 267 h 466"/>
                <a:gd name="T4" fmla="*/ 350 w 361"/>
                <a:gd name="T5" fmla="*/ 280 h 466"/>
                <a:gd name="T6" fmla="*/ 344 w 361"/>
                <a:gd name="T7" fmla="*/ 356 h 466"/>
                <a:gd name="T8" fmla="*/ 339 w 361"/>
                <a:gd name="T9" fmla="*/ 451 h 466"/>
                <a:gd name="T10" fmla="*/ 106 w 361"/>
                <a:gd name="T11" fmla="*/ 451 h 466"/>
                <a:gd name="T12" fmla="*/ 27 w 361"/>
                <a:gd name="T13" fmla="*/ 451 h 466"/>
                <a:gd name="T14" fmla="*/ 18 w 361"/>
                <a:gd name="T15" fmla="*/ 365 h 466"/>
                <a:gd name="T16" fmla="*/ 0 w 361"/>
                <a:gd name="T17" fmla="*/ 197 h 466"/>
                <a:gd name="T18" fmla="*/ 4 w 361"/>
                <a:gd name="T19" fmla="*/ 145 h 466"/>
                <a:gd name="T20" fmla="*/ 61 w 361"/>
                <a:gd name="T21" fmla="*/ 0 h 466"/>
                <a:gd name="T22" fmla="*/ 72 w 361"/>
                <a:gd name="T23" fmla="*/ 1 h 466"/>
                <a:gd name="T24" fmla="*/ 100 w 361"/>
                <a:gd name="T25" fmla="*/ 2 h 466"/>
                <a:gd name="T26" fmla="*/ 259 w 361"/>
                <a:gd name="T27" fmla="*/ 11 h 466"/>
                <a:gd name="T28" fmla="*/ 284 w 361"/>
                <a:gd name="T29" fmla="*/ 12 h 466"/>
                <a:gd name="T30" fmla="*/ 286 w 361"/>
                <a:gd name="T31" fmla="*/ 20 h 466"/>
                <a:gd name="T32" fmla="*/ 361 w 361"/>
                <a:gd name="T33" fmla="*/ 24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1" h="466">
                  <a:moveTo>
                    <a:pt x="361" y="249"/>
                  </a:moveTo>
                  <a:cubicBezTo>
                    <a:pt x="353" y="267"/>
                    <a:pt x="353" y="267"/>
                    <a:pt x="353" y="267"/>
                  </a:cubicBezTo>
                  <a:cubicBezTo>
                    <a:pt x="353" y="267"/>
                    <a:pt x="352" y="272"/>
                    <a:pt x="350" y="280"/>
                  </a:cubicBezTo>
                  <a:cubicBezTo>
                    <a:pt x="347" y="298"/>
                    <a:pt x="342" y="331"/>
                    <a:pt x="344" y="356"/>
                  </a:cubicBezTo>
                  <a:cubicBezTo>
                    <a:pt x="347" y="394"/>
                    <a:pt x="339" y="451"/>
                    <a:pt x="339" y="451"/>
                  </a:cubicBezTo>
                  <a:cubicBezTo>
                    <a:pt x="339" y="451"/>
                    <a:pt x="159" y="436"/>
                    <a:pt x="106" y="451"/>
                  </a:cubicBezTo>
                  <a:cubicBezTo>
                    <a:pt x="53" y="466"/>
                    <a:pt x="27" y="451"/>
                    <a:pt x="27" y="451"/>
                  </a:cubicBezTo>
                  <a:cubicBezTo>
                    <a:pt x="27" y="451"/>
                    <a:pt x="34" y="395"/>
                    <a:pt x="18" y="365"/>
                  </a:cubicBezTo>
                  <a:cubicBezTo>
                    <a:pt x="7" y="345"/>
                    <a:pt x="0" y="256"/>
                    <a:pt x="0" y="197"/>
                  </a:cubicBezTo>
                  <a:cubicBezTo>
                    <a:pt x="0" y="170"/>
                    <a:pt x="1" y="150"/>
                    <a:pt x="4" y="145"/>
                  </a:cubicBezTo>
                  <a:cubicBezTo>
                    <a:pt x="15" y="132"/>
                    <a:pt x="61" y="0"/>
                    <a:pt x="61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361" y="249"/>
                    <a:pt x="361" y="249"/>
                    <a:pt x="361" y="249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ṩľîdê">
              <a:extLst>
                <a:ext uri="{FF2B5EF4-FFF2-40B4-BE49-F238E27FC236}">
                  <a16:creationId xmlns:a16="http://schemas.microsoft.com/office/drawing/2014/main" id="{A96C32D7-14DB-4103-B456-6440B7B1206E}"/>
                </a:ext>
              </a:extLst>
            </p:cNvPr>
            <p:cNvSpPr/>
            <p:nvPr/>
          </p:nvSpPr>
          <p:spPr bwMode="auto">
            <a:xfrm>
              <a:off x="7562850" y="4198938"/>
              <a:ext cx="109538" cy="123825"/>
            </a:xfrm>
            <a:custGeom>
              <a:avLst/>
              <a:gdLst>
                <a:gd name="T0" fmla="*/ 78 w 79"/>
                <a:gd name="T1" fmla="*/ 74 h 89"/>
                <a:gd name="T2" fmla="*/ 79 w 79"/>
                <a:gd name="T3" fmla="*/ 89 h 89"/>
                <a:gd name="T4" fmla="*/ 4 w 79"/>
                <a:gd name="T5" fmla="*/ 32 h 89"/>
                <a:gd name="T6" fmla="*/ 4 w 79"/>
                <a:gd name="T7" fmla="*/ 4 h 89"/>
                <a:gd name="T8" fmla="*/ 68 w 79"/>
                <a:gd name="T9" fmla="*/ 9 h 89"/>
                <a:gd name="T10" fmla="*/ 78 w 79"/>
                <a:gd name="T11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9">
                  <a:moveTo>
                    <a:pt x="78" y="74"/>
                  </a:move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0" y="64"/>
                    <a:pt x="4" y="32"/>
                  </a:cubicBezTo>
                  <a:cubicBezTo>
                    <a:pt x="8" y="0"/>
                    <a:pt x="4" y="4"/>
                    <a:pt x="4" y="4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8" y="74"/>
                    <a:pt x="78" y="74"/>
                    <a:pt x="78" y="74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šľidè">
              <a:extLst>
                <a:ext uri="{FF2B5EF4-FFF2-40B4-BE49-F238E27FC236}">
                  <a16:creationId xmlns:a16="http://schemas.microsoft.com/office/drawing/2014/main" id="{695BE8E5-3FCD-4D6C-8776-327791CB348E}"/>
                </a:ext>
              </a:extLst>
            </p:cNvPr>
            <p:cNvSpPr/>
            <p:nvPr/>
          </p:nvSpPr>
          <p:spPr bwMode="auto">
            <a:xfrm>
              <a:off x="7608888" y="4284663"/>
              <a:ext cx="63500" cy="38100"/>
            </a:xfrm>
            <a:custGeom>
              <a:avLst/>
              <a:gdLst>
                <a:gd name="T0" fmla="*/ 27 w 46"/>
                <a:gd name="T1" fmla="*/ 0 h 27"/>
                <a:gd name="T2" fmla="*/ 23 w 46"/>
                <a:gd name="T3" fmla="*/ 2 h 27"/>
                <a:gd name="T4" fmla="*/ 0 w 46"/>
                <a:gd name="T5" fmla="*/ 6 h 27"/>
                <a:gd name="T6" fmla="*/ 46 w 46"/>
                <a:gd name="T7" fmla="*/ 27 h 27"/>
                <a:gd name="T8" fmla="*/ 46 w 46"/>
                <a:gd name="T9" fmla="*/ 27 h 27"/>
                <a:gd name="T10" fmla="*/ 27 w 4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7">
                  <a:moveTo>
                    <a:pt x="27" y="0"/>
                  </a:moveTo>
                  <a:cubicBezTo>
                    <a:pt x="26" y="1"/>
                    <a:pt x="24" y="1"/>
                    <a:pt x="23" y="2"/>
                  </a:cubicBezTo>
                  <a:cubicBezTo>
                    <a:pt x="15" y="4"/>
                    <a:pt x="7" y="5"/>
                    <a:pt x="0" y="6"/>
                  </a:cubicBezTo>
                  <a:cubicBezTo>
                    <a:pt x="21" y="19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38" y="15"/>
                    <a:pt x="27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ś1ïďe">
              <a:extLst>
                <a:ext uri="{FF2B5EF4-FFF2-40B4-BE49-F238E27FC236}">
                  <a16:creationId xmlns:a16="http://schemas.microsoft.com/office/drawing/2014/main" id="{43C5ADFC-B2E8-4776-ABF7-05EC75B20F0E}"/>
                </a:ext>
              </a:extLst>
            </p:cNvPr>
            <p:cNvSpPr/>
            <p:nvPr/>
          </p:nvSpPr>
          <p:spPr bwMode="auto">
            <a:xfrm>
              <a:off x="6950075" y="3659188"/>
              <a:ext cx="53975" cy="38100"/>
            </a:xfrm>
            <a:custGeom>
              <a:avLst/>
              <a:gdLst>
                <a:gd name="T0" fmla="*/ 37 w 39"/>
                <a:gd name="T1" fmla="*/ 26 h 27"/>
                <a:gd name="T2" fmla="*/ 39 w 39"/>
                <a:gd name="T3" fmla="*/ 27 h 27"/>
                <a:gd name="T4" fmla="*/ 37 w 39"/>
                <a:gd name="T5" fmla="*/ 26 h 27"/>
                <a:gd name="T6" fmla="*/ 0 w 39"/>
                <a:gd name="T7" fmla="*/ 0 h 27"/>
                <a:gd name="T8" fmla="*/ 12 w 39"/>
                <a:gd name="T9" fmla="*/ 12 h 27"/>
                <a:gd name="T10" fmla="*/ 37 w 39"/>
                <a:gd name="T11" fmla="*/ 26 h 27"/>
                <a:gd name="T12" fmla="*/ 31 w 39"/>
                <a:gd name="T13" fmla="*/ 23 h 27"/>
                <a:gd name="T14" fmla="*/ 15 w 39"/>
                <a:gd name="T15" fmla="*/ 10 h 27"/>
                <a:gd name="T16" fmla="*/ 0 w 3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7">
                  <a:moveTo>
                    <a:pt x="37" y="26"/>
                  </a:move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8" y="26"/>
                    <a:pt x="37" y="26"/>
                  </a:cubicBezTo>
                  <a:moveTo>
                    <a:pt x="0" y="0"/>
                  </a:moveTo>
                  <a:cubicBezTo>
                    <a:pt x="3" y="4"/>
                    <a:pt x="7" y="9"/>
                    <a:pt x="12" y="12"/>
                  </a:cubicBezTo>
                  <a:cubicBezTo>
                    <a:pt x="19" y="19"/>
                    <a:pt x="28" y="24"/>
                    <a:pt x="37" y="26"/>
                  </a:cubicBezTo>
                  <a:cubicBezTo>
                    <a:pt x="35" y="26"/>
                    <a:pt x="33" y="24"/>
                    <a:pt x="31" y="23"/>
                  </a:cubicBezTo>
                  <a:cubicBezTo>
                    <a:pt x="26" y="19"/>
                    <a:pt x="20" y="14"/>
                    <a:pt x="15" y="10"/>
                  </a:cubicBezTo>
                  <a:cubicBezTo>
                    <a:pt x="11" y="7"/>
                    <a:pt x="5" y="1"/>
                    <a:pt x="0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şlíďè">
              <a:extLst>
                <a:ext uri="{FF2B5EF4-FFF2-40B4-BE49-F238E27FC236}">
                  <a16:creationId xmlns:a16="http://schemas.microsoft.com/office/drawing/2014/main" id="{CEBF084F-5E8F-45E1-8789-25FD79454503}"/>
                </a:ext>
              </a:extLst>
            </p:cNvPr>
            <p:cNvSpPr/>
            <p:nvPr/>
          </p:nvSpPr>
          <p:spPr bwMode="auto">
            <a:xfrm>
              <a:off x="6935788" y="3678238"/>
              <a:ext cx="42863" cy="82550"/>
            </a:xfrm>
            <a:custGeom>
              <a:avLst/>
              <a:gdLst>
                <a:gd name="T0" fmla="*/ 2 w 31"/>
                <a:gd name="T1" fmla="*/ 0 h 60"/>
                <a:gd name="T2" fmla="*/ 1 w 31"/>
                <a:gd name="T3" fmla="*/ 1 h 60"/>
                <a:gd name="T4" fmla="*/ 9 w 31"/>
                <a:gd name="T5" fmla="*/ 14 h 60"/>
                <a:gd name="T6" fmla="*/ 16 w 31"/>
                <a:gd name="T7" fmla="*/ 29 h 60"/>
                <a:gd name="T8" fmla="*/ 28 w 31"/>
                <a:gd name="T9" fmla="*/ 60 h 60"/>
                <a:gd name="T10" fmla="*/ 29 w 31"/>
                <a:gd name="T11" fmla="*/ 30 h 60"/>
                <a:gd name="T12" fmla="*/ 23 w 31"/>
                <a:gd name="T13" fmla="*/ 20 h 60"/>
                <a:gd name="T14" fmla="*/ 2 w 31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3"/>
                    <a:pt x="8" y="12"/>
                    <a:pt x="9" y="14"/>
                  </a:cubicBezTo>
                  <a:cubicBezTo>
                    <a:pt x="11" y="19"/>
                    <a:pt x="14" y="24"/>
                    <a:pt x="16" y="29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1" y="50"/>
                    <a:pt x="31" y="40"/>
                    <a:pt x="29" y="30"/>
                  </a:cubicBezTo>
                  <a:cubicBezTo>
                    <a:pt x="27" y="26"/>
                    <a:pt x="25" y="23"/>
                    <a:pt x="23" y="20"/>
                  </a:cubicBezTo>
                  <a:cubicBezTo>
                    <a:pt x="21" y="17"/>
                    <a:pt x="7" y="0"/>
                    <a:pt x="2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ṥļïdê">
              <a:extLst>
                <a:ext uri="{FF2B5EF4-FFF2-40B4-BE49-F238E27FC236}">
                  <a16:creationId xmlns:a16="http://schemas.microsoft.com/office/drawing/2014/main" id="{FADB8CEF-D067-4EBD-8BE1-C2DEDE094895}"/>
                </a:ext>
              </a:extLst>
            </p:cNvPr>
            <p:cNvSpPr/>
            <p:nvPr/>
          </p:nvSpPr>
          <p:spPr bwMode="auto">
            <a:xfrm>
              <a:off x="7388225" y="3924301"/>
              <a:ext cx="100013" cy="17463"/>
            </a:xfrm>
            <a:custGeom>
              <a:avLst/>
              <a:gdLst>
                <a:gd name="T0" fmla="*/ 71 w 72"/>
                <a:gd name="T1" fmla="*/ 0 h 12"/>
                <a:gd name="T2" fmla="*/ 35 w 72"/>
                <a:gd name="T3" fmla="*/ 9 h 12"/>
                <a:gd name="T4" fmla="*/ 23 w 72"/>
                <a:gd name="T5" fmla="*/ 11 h 12"/>
                <a:gd name="T6" fmla="*/ 0 w 72"/>
                <a:gd name="T7" fmla="*/ 6 h 12"/>
                <a:gd name="T8" fmla="*/ 32 w 72"/>
                <a:gd name="T9" fmla="*/ 12 h 12"/>
                <a:gd name="T10" fmla="*/ 51 w 72"/>
                <a:gd name="T11" fmla="*/ 11 h 12"/>
                <a:gd name="T12" fmla="*/ 72 w 72"/>
                <a:gd name="T13" fmla="*/ 2 h 12"/>
                <a:gd name="T14" fmla="*/ 71 w 7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">
                  <a:moveTo>
                    <a:pt x="71" y="0"/>
                  </a:moveTo>
                  <a:cubicBezTo>
                    <a:pt x="59" y="2"/>
                    <a:pt x="48" y="7"/>
                    <a:pt x="35" y="9"/>
                  </a:cubicBezTo>
                  <a:cubicBezTo>
                    <a:pt x="31" y="10"/>
                    <a:pt x="27" y="11"/>
                    <a:pt x="23" y="11"/>
                  </a:cubicBezTo>
                  <a:cubicBezTo>
                    <a:pt x="15" y="11"/>
                    <a:pt x="7" y="9"/>
                    <a:pt x="0" y="6"/>
                  </a:cubicBezTo>
                  <a:cubicBezTo>
                    <a:pt x="9" y="11"/>
                    <a:pt x="21" y="12"/>
                    <a:pt x="32" y="12"/>
                  </a:cubicBezTo>
                  <a:cubicBezTo>
                    <a:pt x="38" y="12"/>
                    <a:pt x="45" y="12"/>
                    <a:pt x="51" y="11"/>
                  </a:cubicBezTo>
                  <a:cubicBezTo>
                    <a:pt x="58" y="10"/>
                    <a:pt x="66" y="7"/>
                    <a:pt x="72" y="2"/>
                  </a:cubicBezTo>
                  <a:cubicBezTo>
                    <a:pt x="72" y="1"/>
                    <a:pt x="72" y="1"/>
                    <a:pt x="7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ṣ1îḓê">
              <a:extLst>
                <a:ext uri="{FF2B5EF4-FFF2-40B4-BE49-F238E27FC236}">
                  <a16:creationId xmlns:a16="http://schemas.microsoft.com/office/drawing/2014/main" id="{3015BAAF-AC02-4ACA-A04D-680D114BEB58}"/>
                </a:ext>
              </a:extLst>
            </p:cNvPr>
            <p:cNvSpPr/>
            <p:nvPr/>
          </p:nvSpPr>
          <p:spPr bwMode="auto">
            <a:xfrm>
              <a:off x="7318375" y="3762376"/>
              <a:ext cx="88900" cy="52388"/>
            </a:xfrm>
            <a:custGeom>
              <a:avLst/>
              <a:gdLst>
                <a:gd name="T0" fmla="*/ 56 w 64"/>
                <a:gd name="T1" fmla="*/ 36 h 38"/>
                <a:gd name="T2" fmla="*/ 57 w 64"/>
                <a:gd name="T3" fmla="*/ 37 h 38"/>
                <a:gd name="T4" fmla="*/ 62 w 64"/>
                <a:gd name="T5" fmla="*/ 38 h 38"/>
                <a:gd name="T6" fmla="*/ 64 w 64"/>
                <a:gd name="T7" fmla="*/ 38 h 38"/>
                <a:gd name="T8" fmla="*/ 56 w 64"/>
                <a:gd name="T9" fmla="*/ 36 h 38"/>
                <a:gd name="T10" fmla="*/ 3 w 64"/>
                <a:gd name="T11" fmla="*/ 2 h 38"/>
                <a:gd name="T12" fmla="*/ 56 w 64"/>
                <a:gd name="T13" fmla="*/ 36 h 38"/>
                <a:gd name="T14" fmla="*/ 28 w 64"/>
                <a:gd name="T15" fmla="*/ 19 h 38"/>
                <a:gd name="T16" fmla="*/ 3 w 64"/>
                <a:gd name="T17" fmla="*/ 2 h 38"/>
                <a:gd name="T18" fmla="*/ 0 w 64"/>
                <a:gd name="T19" fmla="*/ 0 h 38"/>
                <a:gd name="T20" fmla="*/ 3 w 64"/>
                <a:gd name="T21" fmla="*/ 2 h 38"/>
                <a:gd name="T22" fmla="*/ 0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56" y="36"/>
                  </a:moveTo>
                  <a:cubicBezTo>
                    <a:pt x="57" y="36"/>
                    <a:pt x="57" y="36"/>
                    <a:pt x="57" y="37"/>
                  </a:cubicBezTo>
                  <a:cubicBezTo>
                    <a:pt x="59" y="38"/>
                    <a:pt x="61" y="38"/>
                    <a:pt x="62" y="38"/>
                  </a:cubicBezTo>
                  <a:cubicBezTo>
                    <a:pt x="63" y="38"/>
                    <a:pt x="63" y="38"/>
                    <a:pt x="64" y="38"/>
                  </a:cubicBezTo>
                  <a:cubicBezTo>
                    <a:pt x="61" y="38"/>
                    <a:pt x="59" y="37"/>
                    <a:pt x="56" y="36"/>
                  </a:cubicBezTo>
                  <a:moveTo>
                    <a:pt x="3" y="2"/>
                  </a:moveTo>
                  <a:cubicBezTo>
                    <a:pt x="19" y="17"/>
                    <a:pt x="35" y="29"/>
                    <a:pt x="56" y="36"/>
                  </a:cubicBezTo>
                  <a:cubicBezTo>
                    <a:pt x="47" y="31"/>
                    <a:pt x="38" y="25"/>
                    <a:pt x="28" y="19"/>
                  </a:cubicBezTo>
                  <a:cubicBezTo>
                    <a:pt x="20" y="14"/>
                    <a:pt x="10" y="8"/>
                    <a:pt x="3" y="2"/>
                  </a:cubicBezTo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ṧ1îḋe">
              <a:extLst>
                <a:ext uri="{FF2B5EF4-FFF2-40B4-BE49-F238E27FC236}">
                  <a16:creationId xmlns:a16="http://schemas.microsoft.com/office/drawing/2014/main" id="{09CE3F9C-0A7A-4F13-AF34-240DA2774BCE}"/>
                </a:ext>
              </a:extLst>
            </p:cNvPr>
            <p:cNvSpPr/>
            <p:nvPr/>
          </p:nvSpPr>
          <p:spPr bwMode="auto">
            <a:xfrm>
              <a:off x="7407275" y="3946526"/>
              <a:ext cx="76200" cy="12700"/>
            </a:xfrm>
            <a:custGeom>
              <a:avLst/>
              <a:gdLst>
                <a:gd name="T0" fmla="*/ 53 w 55"/>
                <a:gd name="T1" fmla="*/ 0 h 10"/>
                <a:gd name="T2" fmla="*/ 49 w 55"/>
                <a:gd name="T3" fmla="*/ 1 h 10"/>
                <a:gd name="T4" fmla="*/ 15 w 55"/>
                <a:gd name="T5" fmla="*/ 8 h 10"/>
                <a:gd name="T6" fmla="*/ 0 w 55"/>
                <a:gd name="T7" fmla="*/ 7 h 10"/>
                <a:gd name="T8" fmla="*/ 20 w 55"/>
                <a:gd name="T9" fmla="*/ 10 h 10"/>
                <a:gd name="T10" fmla="*/ 23 w 55"/>
                <a:gd name="T11" fmla="*/ 10 h 10"/>
                <a:gd name="T12" fmla="*/ 26 w 55"/>
                <a:gd name="T13" fmla="*/ 10 h 10"/>
                <a:gd name="T14" fmla="*/ 27 w 55"/>
                <a:gd name="T15" fmla="*/ 10 h 10"/>
                <a:gd name="T16" fmla="*/ 30 w 55"/>
                <a:gd name="T17" fmla="*/ 10 h 10"/>
                <a:gd name="T18" fmla="*/ 42 w 55"/>
                <a:gd name="T19" fmla="*/ 9 h 10"/>
                <a:gd name="T20" fmla="*/ 55 w 55"/>
                <a:gd name="T21" fmla="*/ 1 h 10"/>
                <a:gd name="T22" fmla="*/ 53 w 55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0">
                  <a:moveTo>
                    <a:pt x="53" y="0"/>
                  </a:moveTo>
                  <a:cubicBezTo>
                    <a:pt x="52" y="0"/>
                    <a:pt x="51" y="1"/>
                    <a:pt x="49" y="1"/>
                  </a:cubicBezTo>
                  <a:cubicBezTo>
                    <a:pt x="38" y="6"/>
                    <a:pt x="26" y="8"/>
                    <a:pt x="15" y="8"/>
                  </a:cubicBezTo>
                  <a:cubicBezTo>
                    <a:pt x="10" y="8"/>
                    <a:pt x="5" y="8"/>
                    <a:pt x="0" y="7"/>
                  </a:cubicBezTo>
                  <a:cubicBezTo>
                    <a:pt x="6" y="10"/>
                    <a:pt x="13" y="10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4" y="10"/>
                    <a:pt x="38" y="10"/>
                    <a:pt x="42" y="9"/>
                  </a:cubicBezTo>
                  <a:cubicBezTo>
                    <a:pt x="47" y="8"/>
                    <a:pt x="52" y="5"/>
                    <a:pt x="55" y="1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Sľiḋè">
              <a:extLst>
                <a:ext uri="{FF2B5EF4-FFF2-40B4-BE49-F238E27FC236}">
                  <a16:creationId xmlns:a16="http://schemas.microsoft.com/office/drawing/2014/main" id="{5D2146D5-556A-419E-A39E-4056CD8083EB}"/>
                </a:ext>
              </a:extLst>
            </p:cNvPr>
            <p:cNvSpPr/>
            <p:nvPr/>
          </p:nvSpPr>
          <p:spPr bwMode="auto">
            <a:xfrm>
              <a:off x="7137400" y="4270376"/>
              <a:ext cx="177800" cy="12700"/>
            </a:xfrm>
            <a:custGeom>
              <a:avLst/>
              <a:gdLst>
                <a:gd name="T0" fmla="*/ 44 w 128"/>
                <a:gd name="T1" fmla="*/ 0 h 10"/>
                <a:gd name="T2" fmla="*/ 24 w 128"/>
                <a:gd name="T3" fmla="*/ 0 h 10"/>
                <a:gd name="T4" fmla="*/ 24 w 128"/>
                <a:gd name="T5" fmla="*/ 0 h 10"/>
                <a:gd name="T6" fmla="*/ 19 w 128"/>
                <a:gd name="T7" fmla="*/ 0 h 10"/>
                <a:gd name="T8" fmla="*/ 13 w 128"/>
                <a:gd name="T9" fmla="*/ 0 h 10"/>
                <a:gd name="T10" fmla="*/ 5 w 128"/>
                <a:gd name="T11" fmla="*/ 1 h 10"/>
                <a:gd name="T12" fmla="*/ 12 w 128"/>
                <a:gd name="T13" fmla="*/ 6 h 10"/>
                <a:gd name="T14" fmla="*/ 32 w 128"/>
                <a:gd name="T15" fmla="*/ 7 h 10"/>
                <a:gd name="T16" fmla="*/ 72 w 128"/>
                <a:gd name="T17" fmla="*/ 10 h 10"/>
                <a:gd name="T18" fmla="*/ 88 w 128"/>
                <a:gd name="T19" fmla="*/ 10 h 10"/>
                <a:gd name="T20" fmla="*/ 97 w 128"/>
                <a:gd name="T21" fmla="*/ 10 h 10"/>
                <a:gd name="T22" fmla="*/ 128 w 128"/>
                <a:gd name="T23" fmla="*/ 4 h 10"/>
                <a:gd name="T24" fmla="*/ 84 w 128"/>
                <a:gd name="T25" fmla="*/ 1 h 10"/>
                <a:gd name="T26" fmla="*/ 44 w 12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0">
                  <a:moveTo>
                    <a:pt x="44" y="0"/>
                  </a:moveTo>
                  <a:cubicBezTo>
                    <a:pt x="38" y="0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9" y="0"/>
                    <a:pt x="6" y="0"/>
                    <a:pt x="5" y="1"/>
                  </a:cubicBezTo>
                  <a:cubicBezTo>
                    <a:pt x="0" y="6"/>
                    <a:pt x="10" y="6"/>
                    <a:pt x="1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10"/>
                    <a:pt x="83" y="10"/>
                    <a:pt x="88" y="10"/>
                  </a:cubicBezTo>
                  <a:cubicBezTo>
                    <a:pt x="91" y="10"/>
                    <a:pt x="94" y="10"/>
                    <a:pt x="97" y="10"/>
                  </a:cubicBezTo>
                  <a:cubicBezTo>
                    <a:pt x="108" y="9"/>
                    <a:pt x="118" y="7"/>
                    <a:pt x="128" y="4"/>
                  </a:cubicBezTo>
                  <a:cubicBezTo>
                    <a:pt x="113" y="3"/>
                    <a:pt x="99" y="1"/>
                    <a:pt x="84" y="1"/>
                  </a:cubicBezTo>
                  <a:cubicBezTo>
                    <a:pt x="71" y="0"/>
                    <a:pt x="57" y="0"/>
                    <a:pt x="44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ṥḷíḍé">
              <a:extLst>
                <a:ext uri="{FF2B5EF4-FFF2-40B4-BE49-F238E27FC236}">
                  <a16:creationId xmlns:a16="http://schemas.microsoft.com/office/drawing/2014/main" id="{C99EF710-E373-47BB-8BEF-01644E66AEA6}"/>
                </a:ext>
              </a:extLst>
            </p:cNvPr>
            <p:cNvSpPr/>
            <p:nvPr/>
          </p:nvSpPr>
          <p:spPr bwMode="auto">
            <a:xfrm>
              <a:off x="7123113" y="4297363"/>
              <a:ext cx="128588" cy="14288"/>
            </a:xfrm>
            <a:custGeom>
              <a:avLst/>
              <a:gdLst>
                <a:gd name="T0" fmla="*/ 0 w 92"/>
                <a:gd name="T1" fmla="*/ 0 h 10"/>
                <a:gd name="T2" fmla="*/ 46 w 92"/>
                <a:gd name="T3" fmla="*/ 9 h 10"/>
                <a:gd name="T4" fmla="*/ 52 w 92"/>
                <a:gd name="T5" fmla="*/ 10 h 10"/>
                <a:gd name="T6" fmla="*/ 69 w 92"/>
                <a:gd name="T7" fmla="*/ 9 h 10"/>
                <a:gd name="T8" fmla="*/ 91 w 92"/>
                <a:gd name="T9" fmla="*/ 4 h 10"/>
                <a:gd name="T10" fmla="*/ 92 w 92"/>
                <a:gd name="T11" fmla="*/ 4 h 10"/>
                <a:gd name="T12" fmla="*/ 0 w 9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15" y="6"/>
                    <a:pt x="30" y="9"/>
                    <a:pt x="46" y="9"/>
                  </a:cubicBezTo>
                  <a:cubicBezTo>
                    <a:pt x="48" y="10"/>
                    <a:pt x="50" y="10"/>
                    <a:pt x="52" y="10"/>
                  </a:cubicBezTo>
                  <a:cubicBezTo>
                    <a:pt x="58" y="10"/>
                    <a:pt x="63" y="9"/>
                    <a:pt x="69" y="9"/>
                  </a:cubicBezTo>
                  <a:cubicBezTo>
                    <a:pt x="76" y="8"/>
                    <a:pt x="85" y="4"/>
                    <a:pt x="91" y="4"/>
                  </a:cubicBezTo>
                  <a:cubicBezTo>
                    <a:pt x="91" y="4"/>
                    <a:pt x="92" y="4"/>
                    <a:pt x="92" y="4"/>
                  </a:cubicBezTo>
                  <a:cubicBezTo>
                    <a:pt x="61" y="3"/>
                    <a:pt x="31" y="2"/>
                    <a:pt x="0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iďé">
              <a:extLst>
                <a:ext uri="{FF2B5EF4-FFF2-40B4-BE49-F238E27FC236}">
                  <a16:creationId xmlns:a16="http://schemas.microsoft.com/office/drawing/2014/main" id="{D871899D-AEB5-4811-B2C1-43E35C3608EA}"/>
                </a:ext>
              </a:extLst>
            </p:cNvPr>
            <p:cNvSpPr/>
            <p:nvPr/>
          </p:nvSpPr>
          <p:spPr bwMode="auto">
            <a:xfrm>
              <a:off x="7110413" y="4330701"/>
              <a:ext cx="106363" cy="17463"/>
            </a:xfrm>
            <a:custGeom>
              <a:avLst/>
              <a:gdLst>
                <a:gd name="T0" fmla="*/ 76 w 76"/>
                <a:gd name="T1" fmla="*/ 0 h 13"/>
                <a:gd name="T2" fmla="*/ 40 w 76"/>
                <a:gd name="T3" fmla="*/ 5 h 13"/>
                <a:gd name="T4" fmla="*/ 24 w 76"/>
                <a:gd name="T5" fmla="*/ 3 h 13"/>
                <a:gd name="T6" fmla="*/ 15 w 76"/>
                <a:gd name="T7" fmla="*/ 1 h 13"/>
                <a:gd name="T8" fmla="*/ 10 w 76"/>
                <a:gd name="T9" fmla="*/ 0 h 13"/>
                <a:gd name="T10" fmla="*/ 2 w 76"/>
                <a:gd name="T11" fmla="*/ 6 h 13"/>
                <a:gd name="T12" fmla="*/ 18 w 76"/>
                <a:gd name="T13" fmla="*/ 12 h 13"/>
                <a:gd name="T14" fmla="*/ 34 w 76"/>
                <a:gd name="T15" fmla="*/ 13 h 13"/>
                <a:gd name="T16" fmla="*/ 56 w 76"/>
                <a:gd name="T17" fmla="*/ 11 h 13"/>
                <a:gd name="T18" fmla="*/ 76 w 7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">
                  <a:moveTo>
                    <a:pt x="76" y="0"/>
                  </a:moveTo>
                  <a:cubicBezTo>
                    <a:pt x="64" y="3"/>
                    <a:pt x="52" y="5"/>
                    <a:pt x="40" y="5"/>
                  </a:cubicBezTo>
                  <a:cubicBezTo>
                    <a:pt x="35" y="5"/>
                    <a:pt x="29" y="5"/>
                    <a:pt x="24" y="3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5" y="0"/>
                    <a:pt x="0" y="1"/>
                    <a:pt x="2" y="6"/>
                  </a:cubicBezTo>
                  <a:cubicBezTo>
                    <a:pt x="4" y="10"/>
                    <a:pt x="14" y="11"/>
                    <a:pt x="18" y="12"/>
                  </a:cubicBezTo>
                  <a:cubicBezTo>
                    <a:pt x="23" y="13"/>
                    <a:pt x="28" y="13"/>
                    <a:pt x="34" y="13"/>
                  </a:cubicBezTo>
                  <a:cubicBezTo>
                    <a:pt x="41" y="13"/>
                    <a:pt x="49" y="12"/>
                    <a:pt x="56" y="11"/>
                  </a:cubicBezTo>
                  <a:cubicBezTo>
                    <a:pt x="64" y="9"/>
                    <a:pt x="72" y="6"/>
                    <a:pt x="76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śḷîḋè">
              <a:extLst>
                <a:ext uri="{FF2B5EF4-FFF2-40B4-BE49-F238E27FC236}">
                  <a16:creationId xmlns:a16="http://schemas.microsoft.com/office/drawing/2014/main" id="{27E65B13-D81C-47E1-8E7F-EF259FB7E78E}"/>
                </a:ext>
              </a:extLst>
            </p:cNvPr>
            <p:cNvSpPr/>
            <p:nvPr/>
          </p:nvSpPr>
          <p:spPr bwMode="auto">
            <a:xfrm>
              <a:off x="7229475" y="4364038"/>
              <a:ext cx="233363" cy="26988"/>
            </a:xfrm>
            <a:custGeom>
              <a:avLst/>
              <a:gdLst>
                <a:gd name="T0" fmla="*/ 157 w 168"/>
                <a:gd name="T1" fmla="*/ 0 h 19"/>
                <a:gd name="T2" fmla="*/ 98 w 168"/>
                <a:gd name="T3" fmla="*/ 6 h 19"/>
                <a:gd name="T4" fmla="*/ 54 w 168"/>
                <a:gd name="T5" fmla="*/ 14 h 19"/>
                <a:gd name="T6" fmla="*/ 40 w 168"/>
                <a:gd name="T7" fmla="*/ 12 h 19"/>
                <a:gd name="T8" fmla="*/ 25 w 168"/>
                <a:gd name="T9" fmla="*/ 8 h 19"/>
                <a:gd name="T10" fmla="*/ 20 w 168"/>
                <a:gd name="T11" fmla="*/ 8 h 19"/>
                <a:gd name="T12" fmla="*/ 0 w 168"/>
                <a:gd name="T13" fmla="*/ 14 h 19"/>
                <a:gd name="T14" fmla="*/ 36 w 168"/>
                <a:gd name="T15" fmla="*/ 19 h 19"/>
                <a:gd name="T16" fmla="*/ 55 w 168"/>
                <a:gd name="T17" fmla="*/ 19 h 19"/>
                <a:gd name="T18" fmla="*/ 104 w 168"/>
                <a:gd name="T19" fmla="*/ 16 h 19"/>
                <a:gd name="T20" fmla="*/ 136 w 168"/>
                <a:gd name="T21" fmla="*/ 9 h 19"/>
                <a:gd name="T22" fmla="*/ 153 w 168"/>
                <a:gd name="T23" fmla="*/ 5 h 19"/>
                <a:gd name="T24" fmla="*/ 168 w 168"/>
                <a:gd name="T25" fmla="*/ 0 h 19"/>
                <a:gd name="T26" fmla="*/ 157 w 168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9">
                  <a:moveTo>
                    <a:pt x="157" y="0"/>
                  </a:moveTo>
                  <a:cubicBezTo>
                    <a:pt x="137" y="0"/>
                    <a:pt x="117" y="2"/>
                    <a:pt x="98" y="6"/>
                  </a:cubicBezTo>
                  <a:cubicBezTo>
                    <a:pt x="83" y="10"/>
                    <a:pt x="69" y="14"/>
                    <a:pt x="54" y="14"/>
                  </a:cubicBezTo>
                  <a:cubicBezTo>
                    <a:pt x="49" y="14"/>
                    <a:pt x="44" y="14"/>
                    <a:pt x="40" y="12"/>
                  </a:cubicBezTo>
                  <a:cubicBezTo>
                    <a:pt x="35" y="11"/>
                    <a:pt x="30" y="9"/>
                    <a:pt x="25" y="8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3" y="8"/>
                    <a:pt x="6" y="10"/>
                    <a:pt x="0" y="14"/>
                  </a:cubicBezTo>
                  <a:cubicBezTo>
                    <a:pt x="8" y="19"/>
                    <a:pt x="26" y="18"/>
                    <a:pt x="36" y="19"/>
                  </a:cubicBezTo>
                  <a:cubicBezTo>
                    <a:pt x="43" y="19"/>
                    <a:pt x="49" y="19"/>
                    <a:pt x="55" y="19"/>
                  </a:cubicBezTo>
                  <a:cubicBezTo>
                    <a:pt x="72" y="19"/>
                    <a:pt x="88" y="18"/>
                    <a:pt x="104" y="16"/>
                  </a:cubicBezTo>
                  <a:cubicBezTo>
                    <a:pt x="115" y="14"/>
                    <a:pt x="125" y="12"/>
                    <a:pt x="136" y="9"/>
                  </a:cubicBezTo>
                  <a:cubicBezTo>
                    <a:pt x="142" y="8"/>
                    <a:pt x="147" y="6"/>
                    <a:pt x="153" y="5"/>
                  </a:cubicBezTo>
                  <a:cubicBezTo>
                    <a:pt x="157" y="4"/>
                    <a:pt x="163" y="0"/>
                    <a:pt x="168" y="0"/>
                  </a:cubicBezTo>
                  <a:cubicBezTo>
                    <a:pt x="164" y="0"/>
                    <a:pt x="161" y="0"/>
                    <a:pt x="157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ṩļiḍe">
              <a:extLst>
                <a:ext uri="{FF2B5EF4-FFF2-40B4-BE49-F238E27FC236}">
                  <a16:creationId xmlns:a16="http://schemas.microsoft.com/office/drawing/2014/main" id="{DE5E075F-0C17-4092-ABBA-0F7E479AA768}"/>
                </a:ext>
              </a:extLst>
            </p:cNvPr>
            <p:cNvSpPr/>
            <p:nvPr/>
          </p:nvSpPr>
          <p:spPr bwMode="auto">
            <a:xfrm>
              <a:off x="7277100" y="3505201"/>
              <a:ext cx="6350" cy="14288"/>
            </a:xfrm>
            <a:custGeom>
              <a:avLst/>
              <a:gdLst>
                <a:gd name="T0" fmla="*/ 2 w 5"/>
                <a:gd name="T1" fmla="*/ 0 h 10"/>
                <a:gd name="T2" fmla="*/ 0 w 5"/>
                <a:gd name="T3" fmla="*/ 10 h 10"/>
                <a:gd name="T4" fmla="*/ 4 w 5"/>
                <a:gd name="T5" fmla="*/ 3 h 10"/>
                <a:gd name="T6" fmla="*/ 5 w 5"/>
                <a:gd name="T7" fmla="*/ 2 h 10"/>
                <a:gd name="T8" fmla="*/ 2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8"/>
                    <a:pt x="3" y="5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1"/>
                    <a:pt x="2" y="0"/>
                    <a:pt x="2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ṥļiḑê">
              <a:extLst>
                <a:ext uri="{FF2B5EF4-FFF2-40B4-BE49-F238E27FC236}">
                  <a16:creationId xmlns:a16="http://schemas.microsoft.com/office/drawing/2014/main" id="{E0EB72E3-8E11-49EF-B3D0-35E45B989F55}"/>
                </a:ext>
              </a:extLst>
            </p:cNvPr>
            <p:cNvSpPr/>
            <p:nvPr/>
          </p:nvSpPr>
          <p:spPr bwMode="auto">
            <a:xfrm>
              <a:off x="7277100" y="3508376"/>
              <a:ext cx="7938" cy="12700"/>
            </a:xfrm>
            <a:custGeom>
              <a:avLst/>
              <a:gdLst>
                <a:gd name="T0" fmla="*/ 5 w 6"/>
                <a:gd name="T1" fmla="*/ 0 h 9"/>
                <a:gd name="T2" fmla="*/ 4 w 6"/>
                <a:gd name="T3" fmla="*/ 1 h 9"/>
                <a:gd name="T4" fmla="*/ 0 w 6"/>
                <a:gd name="T5" fmla="*/ 8 h 9"/>
                <a:gd name="T6" fmla="*/ 0 w 6"/>
                <a:gd name="T7" fmla="*/ 9 h 9"/>
                <a:gd name="T8" fmla="*/ 4 w 6"/>
                <a:gd name="T9" fmla="*/ 1 h 9"/>
                <a:gd name="T10" fmla="*/ 5 w 6"/>
                <a:gd name="T11" fmla="*/ 1 h 9"/>
                <a:gd name="T12" fmla="*/ 5 w 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4" y="0"/>
                    <a:pt x="4" y="1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ṡliḍè">
              <a:extLst>
                <a:ext uri="{FF2B5EF4-FFF2-40B4-BE49-F238E27FC236}">
                  <a16:creationId xmlns:a16="http://schemas.microsoft.com/office/drawing/2014/main" id="{DEDC9905-4917-496D-912C-4F399741D032}"/>
                </a:ext>
              </a:extLst>
            </p:cNvPr>
            <p:cNvSpPr/>
            <p:nvPr/>
          </p:nvSpPr>
          <p:spPr bwMode="auto">
            <a:xfrm>
              <a:off x="7156450" y="3743326"/>
              <a:ext cx="25400" cy="285750"/>
            </a:xfrm>
            <a:custGeom>
              <a:avLst/>
              <a:gdLst>
                <a:gd name="T0" fmla="*/ 0 w 18"/>
                <a:gd name="T1" fmla="*/ 200 h 206"/>
                <a:gd name="T2" fmla="*/ 0 w 18"/>
                <a:gd name="T3" fmla="*/ 206 h 206"/>
                <a:gd name="T4" fmla="*/ 0 w 18"/>
                <a:gd name="T5" fmla="*/ 206 h 206"/>
                <a:gd name="T6" fmla="*/ 0 w 18"/>
                <a:gd name="T7" fmla="*/ 206 h 206"/>
                <a:gd name="T8" fmla="*/ 0 w 18"/>
                <a:gd name="T9" fmla="*/ 206 h 206"/>
                <a:gd name="T10" fmla="*/ 0 w 18"/>
                <a:gd name="T11" fmla="*/ 202 h 206"/>
                <a:gd name="T12" fmla="*/ 0 w 18"/>
                <a:gd name="T13" fmla="*/ 200 h 206"/>
                <a:gd name="T14" fmla="*/ 13 w 18"/>
                <a:gd name="T15" fmla="*/ 0 h 206"/>
                <a:gd name="T16" fmla="*/ 12 w 18"/>
                <a:gd name="T17" fmla="*/ 2 h 206"/>
                <a:gd name="T18" fmla="*/ 18 w 18"/>
                <a:gd name="T19" fmla="*/ 57 h 206"/>
                <a:gd name="T20" fmla="*/ 18 w 18"/>
                <a:gd name="T21" fmla="*/ 56 h 206"/>
                <a:gd name="T22" fmla="*/ 12 w 18"/>
                <a:gd name="T23" fmla="*/ 1 h 206"/>
                <a:gd name="T24" fmla="*/ 13 w 18"/>
                <a:gd name="T25" fmla="*/ 0 h 206"/>
                <a:gd name="T26" fmla="*/ 13 w 18"/>
                <a:gd name="T2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06">
                  <a:moveTo>
                    <a:pt x="0" y="200"/>
                  </a:moveTo>
                  <a:cubicBezTo>
                    <a:pt x="0" y="202"/>
                    <a:pt x="0" y="204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5"/>
                    <a:pt x="0" y="203"/>
                    <a:pt x="0" y="202"/>
                  </a:cubicBezTo>
                  <a:cubicBezTo>
                    <a:pt x="0" y="202"/>
                    <a:pt x="0" y="201"/>
                    <a:pt x="0" y="200"/>
                  </a:cubicBezTo>
                  <a:moveTo>
                    <a:pt x="13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7" y="45"/>
                    <a:pt x="18" y="57"/>
                  </a:cubicBezTo>
                  <a:cubicBezTo>
                    <a:pt x="18" y="57"/>
                    <a:pt x="18" y="56"/>
                    <a:pt x="18" y="56"/>
                  </a:cubicBezTo>
                  <a:cubicBezTo>
                    <a:pt x="17" y="43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ŝlíḋé">
              <a:extLst>
                <a:ext uri="{FF2B5EF4-FFF2-40B4-BE49-F238E27FC236}">
                  <a16:creationId xmlns:a16="http://schemas.microsoft.com/office/drawing/2014/main" id="{007B4ACF-AEE2-47E9-A698-387364507621}"/>
                </a:ext>
              </a:extLst>
            </p:cNvPr>
            <p:cNvSpPr/>
            <p:nvPr/>
          </p:nvSpPr>
          <p:spPr bwMode="auto">
            <a:xfrm>
              <a:off x="7221538" y="3521076"/>
              <a:ext cx="55563" cy="146050"/>
            </a:xfrm>
            <a:custGeom>
              <a:avLst/>
              <a:gdLst>
                <a:gd name="T0" fmla="*/ 39 w 39"/>
                <a:gd name="T1" fmla="*/ 0 h 105"/>
                <a:gd name="T2" fmla="*/ 25 w 39"/>
                <a:gd name="T3" fmla="*/ 15 h 105"/>
                <a:gd name="T4" fmla="*/ 0 w 39"/>
                <a:gd name="T5" fmla="*/ 95 h 105"/>
                <a:gd name="T6" fmla="*/ 10 w 39"/>
                <a:gd name="T7" fmla="*/ 88 h 105"/>
                <a:gd name="T8" fmla="*/ 22 w 39"/>
                <a:gd name="T9" fmla="*/ 105 h 105"/>
                <a:gd name="T10" fmla="*/ 31 w 39"/>
                <a:gd name="T11" fmla="*/ 78 h 105"/>
                <a:gd name="T12" fmla="*/ 37 w 39"/>
                <a:gd name="T13" fmla="*/ 12 h 105"/>
                <a:gd name="T14" fmla="*/ 39 w 39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5">
                  <a:moveTo>
                    <a:pt x="39" y="0"/>
                  </a:moveTo>
                  <a:cubicBezTo>
                    <a:pt x="35" y="6"/>
                    <a:pt x="30" y="11"/>
                    <a:pt x="25" y="15"/>
                  </a:cubicBezTo>
                  <a:cubicBezTo>
                    <a:pt x="10" y="26"/>
                    <a:pt x="3" y="63"/>
                    <a:pt x="0" y="95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6" y="98"/>
                    <a:pt x="22" y="105"/>
                  </a:cubicBezTo>
                  <a:cubicBezTo>
                    <a:pt x="26" y="93"/>
                    <a:pt x="29" y="83"/>
                    <a:pt x="31" y="78"/>
                  </a:cubicBezTo>
                  <a:cubicBezTo>
                    <a:pt x="38" y="57"/>
                    <a:pt x="37" y="12"/>
                    <a:pt x="37" y="1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śḷîḍe">
              <a:extLst>
                <a:ext uri="{FF2B5EF4-FFF2-40B4-BE49-F238E27FC236}">
                  <a16:creationId xmlns:a16="http://schemas.microsoft.com/office/drawing/2014/main" id="{770792D0-7CD2-4354-90E8-00F4375DA1F5}"/>
                </a:ext>
              </a:extLst>
            </p:cNvPr>
            <p:cNvSpPr/>
            <p:nvPr/>
          </p:nvSpPr>
          <p:spPr bwMode="auto">
            <a:xfrm>
              <a:off x="7175500" y="3662363"/>
              <a:ext cx="44450" cy="80963"/>
            </a:xfrm>
            <a:custGeom>
              <a:avLst/>
              <a:gdLst>
                <a:gd name="T0" fmla="*/ 33 w 33"/>
                <a:gd name="T1" fmla="*/ 0 h 58"/>
                <a:gd name="T2" fmla="*/ 11 w 33"/>
                <a:gd name="T3" fmla="*/ 16 h 58"/>
                <a:gd name="T4" fmla="*/ 0 w 33"/>
                <a:gd name="T5" fmla="*/ 58 h 58"/>
                <a:gd name="T6" fmla="*/ 0 w 33"/>
                <a:gd name="T7" fmla="*/ 58 h 58"/>
                <a:gd name="T8" fmla="*/ 11 w 33"/>
                <a:gd name="T9" fmla="*/ 15 h 58"/>
                <a:gd name="T10" fmla="*/ 33 w 33"/>
                <a:gd name="T11" fmla="*/ 0 h 58"/>
                <a:gd name="T12" fmla="*/ 33 w 33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śḻiḓê">
              <a:extLst>
                <a:ext uri="{FF2B5EF4-FFF2-40B4-BE49-F238E27FC236}">
                  <a16:creationId xmlns:a16="http://schemas.microsoft.com/office/drawing/2014/main" id="{B8A5B3C9-F7D9-4A37-9275-F8E1E6B6C9B5}"/>
                </a:ext>
              </a:extLst>
            </p:cNvPr>
            <p:cNvSpPr/>
            <p:nvPr/>
          </p:nvSpPr>
          <p:spPr bwMode="auto">
            <a:xfrm>
              <a:off x="7219950" y="3643313"/>
              <a:ext cx="33338" cy="28575"/>
            </a:xfrm>
            <a:custGeom>
              <a:avLst/>
              <a:gdLst>
                <a:gd name="T0" fmla="*/ 11 w 23"/>
                <a:gd name="T1" fmla="*/ 0 h 21"/>
                <a:gd name="T2" fmla="*/ 1 w 23"/>
                <a:gd name="T3" fmla="*/ 7 h 21"/>
                <a:gd name="T4" fmla="*/ 0 w 23"/>
                <a:gd name="T5" fmla="*/ 14 h 21"/>
                <a:gd name="T6" fmla="*/ 0 w 23"/>
                <a:gd name="T7" fmla="*/ 14 h 21"/>
                <a:gd name="T8" fmla="*/ 0 w 23"/>
                <a:gd name="T9" fmla="*/ 14 h 21"/>
                <a:gd name="T10" fmla="*/ 0 w 23"/>
                <a:gd name="T11" fmla="*/ 14 h 21"/>
                <a:gd name="T12" fmla="*/ 11 w 23"/>
                <a:gd name="T13" fmla="*/ 7 h 21"/>
                <a:gd name="T14" fmla="*/ 22 w 23"/>
                <a:gd name="T15" fmla="*/ 21 h 21"/>
                <a:gd name="T16" fmla="*/ 23 w 23"/>
                <a:gd name="T17" fmla="*/ 17 h 21"/>
                <a:gd name="T18" fmla="*/ 11 w 2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1" y="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12"/>
                    <a:pt x="18" y="17"/>
                    <a:pt x="22" y="21"/>
                  </a:cubicBezTo>
                  <a:cubicBezTo>
                    <a:pt x="22" y="20"/>
                    <a:pt x="23" y="18"/>
                    <a:pt x="23" y="17"/>
                  </a:cubicBezTo>
                  <a:cubicBezTo>
                    <a:pt x="17" y="10"/>
                    <a:pt x="11" y="0"/>
                    <a:pt x="11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ś1îḋê">
              <a:extLst>
                <a:ext uri="{FF2B5EF4-FFF2-40B4-BE49-F238E27FC236}">
                  <a16:creationId xmlns:a16="http://schemas.microsoft.com/office/drawing/2014/main" id="{A9E73CAF-0219-4410-9D57-9508C0DF4294}"/>
                </a:ext>
              </a:extLst>
            </p:cNvPr>
            <p:cNvSpPr/>
            <p:nvPr/>
          </p:nvSpPr>
          <p:spPr bwMode="auto">
            <a:xfrm>
              <a:off x="7156450" y="3821113"/>
              <a:ext cx="25400" cy="203200"/>
            </a:xfrm>
            <a:custGeom>
              <a:avLst/>
              <a:gdLst>
                <a:gd name="T0" fmla="*/ 18 w 18"/>
                <a:gd name="T1" fmla="*/ 0 h 146"/>
                <a:gd name="T2" fmla="*/ 18 w 18"/>
                <a:gd name="T3" fmla="*/ 1 h 146"/>
                <a:gd name="T4" fmla="*/ 18 w 18"/>
                <a:gd name="T5" fmla="*/ 4 h 146"/>
                <a:gd name="T6" fmla="*/ 11 w 18"/>
                <a:gd name="T7" fmla="*/ 85 h 146"/>
                <a:gd name="T8" fmla="*/ 0 w 18"/>
                <a:gd name="T9" fmla="*/ 144 h 146"/>
                <a:gd name="T10" fmla="*/ 0 w 18"/>
                <a:gd name="T11" fmla="*/ 146 h 146"/>
                <a:gd name="T12" fmla="*/ 11 w 18"/>
                <a:gd name="T13" fmla="*/ 85 h 146"/>
                <a:gd name="T14" fmla="*/ 18 w 18"/>
                <a:gd name="T15" fmla="*/ 4 h 146"/>
                <a:gd name="T16" fmla="*/ 18 w 18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6"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7"/>
                    <a:pt x="11" y="85"/>
                    <a:pt x="11" y="85"/>
                  </a:cubicBezTo>
                  <a:cubicBezTo>
                    <a:pt x="11" y="85"/>
                    <a:pt x="1" y="119"/>
                    <a:pt x="0" y="144"/>
                  </a:cubicBezTo>
                  <a:cubicBezTo>
                    <a:pt x="0" y="145"/>
                    <a:pt x="0" y="146"/>
                    <a:pt x="0" y="146"/>
                  </a:cubicBezTo>
                  <a:cubicBezTo>
                    <a:pt x="0" y="121"/>
                    <a:pt x="11" y="85"/>
                    <a:pt x="11" y="85"/>
                  </a:cubicBezTo>
                  <a:cubicBezTo>
                    <a:pt x="11" y="85"/>
                    <a:pt x="18" y="7"/>
                    <a:pt x="18" y="4"/>
                  </a:cubicBezTo>
                  <a:cubicBezTo>
                    <a:pt x="18" y="3"/>
                    <a:pt x="18" y="2"/>
                    <a:pt x="18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$ļïḋé">
              <a:extLst>
                <a:ext uri="{FF2B5EF4-FFF2-40B4-BE49-F238E27FC236}">
                  <a16:creationId xmlns:a16="http://schemas.microsoft.com/office/drawing/2014/main" id="{194AF17D-9FCD-4CD9-AF65-1D865FDB5F48}"/>
                </a:ext>
              </a:extLst>
            </p:cNvPr>
            <p:cNvSpPr/>
            <p:nvPr/>
          </p:nvSpPr>
          <p:spPr bwMode="auto">
            <a:xfrm>
              <a:off x="7156450" y="3652838"/>
              <a:ext cx="95250" cy="377825"/>
            </a:xfrm>
            <a:custGeom>
              <a:avLst/>
              <a:gdLst>
                <a:gd name="T0" fmla="*/ 57 w 68"/>
                <a:gd name="T1" fmla="*/ 0 h 272"/>
                <a:gd name="T2" fmla="*/ 46 w 68"/>
                <a:gd name="T3" fmla="*/ 7 h 272"/>
                <a:gd name="T4" fmla="*/ 46 w 68"/>
                <a:gd name="T5" fmla="*/ 7 h 272"/>
                <a:gd name="T6" fmla="*/ 24 w 68"/>
                <a:gd name="T7" fmla="*/ 22 h 272"/>
                <a:gd name="T8" fmla="*/ 13 w 68"/>
                <a:gd name="T9" fmla="*/ 65 h 272"/>
                <a:gd name="T10" fmla="*/ 12 w 68"/>
                <a:gd name="T11" fmla="*/ 66 h 272"/>
                <a:gd name="T12" fmla="*/ 18 w 68"/>
                <a:gd name="T13" fmla="*/ 121 h 272"/>
                <a:gd name="T14" fmla="*/ 18 w 68"/>
                <a:gd name="T15" fmla="*/ 125 h 272"/>
                <a:gd name="T16" fmla="*/ 11 w 68"/>
                <a:gd name="T17" fmla="*/ 206 h 272"/>
                <a:gd name="T18" fmla="*/ 0 w 68"/>
                <a:gd name="T19" fmla="*/ 267 h 272"/>
                <a:gd name="T20" fmla="*/ 0 w 68"/>
                <a:gd name="T21" fmla="*/ 271 h 272"/>
                <a:gd name="T22" fmla="*/ 29 w 68"/>
                <a:gd name="T23" fmla="*/ 272 h 272"/>
                <a:gd name="T24" fmla="*/ 49 w 68"/>
                <a:gd name="T25" fmla="*/ 80 h 272"/>
                <a:gd name="T26" fmla="*/ 55 w 68"/>
                <a:gd name="T27" fmla="*/ 58 h 272"/>
                <a:gd name="T28" fmla="*/ 68 w 68"/>
                <a:gd name="T29" fmla="*/ 14 h 272"/>
                <a:gd name="T30" fmla="*/ 68 w 68"/>
                <a:gd name="T31" fmla="*/ 14 h 272"/>
                <a:gd name="T32" fmla="*/ 57 w 68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72">
                  <a:moveTo>
                    <a:pt x="57" y="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7" y="108"/>
                    <a:pt x="18" y="121"/>
                  </a:cubicBezTo>
                  <a:cubicBezTo>
                    <a:pt x="18" y="123"/>
                    <a:pt x="18" y="124"/>
                    <a:pt x="18" y="125"/>
                  </a:cubicBezTo>
                  <a:cubicBezTo>
                    <a:pt x="18" y="128"/>
                    <a:pt x="11" y="206"/>
                    <a:pt x="11" y="206"/>
                  </a:cubicBezTo>
                  <a:cubicBezTo>
                    <a:pt x="11" y="206"/>
                    <a:pt x="0" y="242"/>
                    <a:pt x="0" y="267"/>
                  </a:cubicBezTo>
                  <a:cubicBezTo>
                    <a:pt x="0" y="268"/>
                    <a:pt x="0" y="270"/>
                    <a:pt x="0" y="271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34" y="206"/>
                    <a:pt x="49" y="80"/>
                    <a:pt x="49" y="80"/>
                  </a:cubicBezTo>
                  <a:cubicBezTo>
                    <a:pt x="49" y="80"/>
                    <a:pt x="52" y="71"/>
                    <a:pt x="55" y="58"/>
                  </a:cubicBezTo>
                  <a:cubicBezTo>
                    <a:pt x="59" y="45"/>
                    <a:pt x="64" y="29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4" y="10"/>
                    <a:pt x="60" y="5"/>
                    <a:pt x="5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ḻíḑè">
              <a:extLst>
                <a:ext uri="{FF2B5EF4-FFF2-40B4-BE49-F238E27FC236}">
                  <a16:creationId xmlns:a16="http://schemas.microsoft.com/office/drawing/2014/main" id="{564390C7-575E-4A96-B872-BB37E99B10DE}"/>
                </a:ext>
              </a:extLst>
            </p:cNvPr>
            <p:cNvSpPr/>
            <p:nvPr/>
          </p:nvSpPr>
          <p:spPr bwMode="auto">
            <a:xfrm>
              <a:off x="7058025" y="4037013"/>
              <a:ext cx="100013" cy="273050"/>
            </a:xfrm>
            <a:custGeom>
              <a:avLst/>
              <a:gdLst>
                <a:gd name="T0" fmla="*/ 0 w 72"/>
                <a:gd name="T1" fmla="*/ 197 h 197"/>
                <a:gd name="T2" fmla="*/ 0 w 72"/>
                <a:gd name="T3" fmla="*/ 197 h 197"/>
                <a:gd name="T4" fmla="*/ 0 w 72"/>
                <a:gd name="T5" fmla="*/ 197 h 197"/>
                <a:gd name="T6" fmla="*/ 0 w 72"/>
                <a:gd name="T7" fmla="*/ 197 h 197"/>
                <a:gd name="T8" fmla="*/ 71 w 72"/>
                <a:gd name="T9" fmla="*/ 0 h 197"/>
                <a:gd name="T10" fmla="*/ 71 w 72"/>
                <a:gd name="T11" fmla="*/ 1 h 197"/>
                <a:gd name="T12" fmla="*/ 72 w 72"/>
                <a:gd name="T13" fmla="*/ 1 h 197"/>
                <a:gd name="T14" fmla="*/ 71 w 72"/>
                <a:gd name="T1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97">
                  <a:moveTo>
                    <a:pt x="0" y="197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slïďe">
              <a:extLst>
                <a:ext uri="{FF2B5EF4-FFF2-40B4-BE49-F238E27FC236}">
                  <a16:creationId xmlns:a16="http://schemas.microsoft.com/office/drawing/2014/main" id="{DE0EA840-7412-448A-8C8F-551B9BED534B}"/>
                </a:ext>
              </a:extLst>
            </p:cNvPr>
            <p:cNvSpPr/>
            <p:nvPr/>
          </p:nvSpPr>
          <p:spPr bwMode="auto">
            <a:xfrm>
              <a:off x="7156450" y="4029076"/>
              <a:ext cx="1588" cy="7938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6 h 6"/>
                <a:gd name="T10" fmla="*/ 1 w 1"/>
                <a:gd name="T11" fmla="*/ 6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ṥlîďe">
              <a:extLst>
                <a:ext uri="{FF2B5EF4-FFF2-40B4-BE49-F238E27FC236}">
                  <a16:creationId xmlns:a16="http://schemas.microsoft.com/office/drawing/2014/main" id="{8002CE6A-926E-456E-9CEA-7C1901C0B6E0}"/>
                </a:ext>
              </a:extLst>
            </p:cNvPr>
            <p:cNvSpPr/>
            <p:nvPr/>
          </p:nvSpPr>
          <p:spPr bwMode="auto">
            <a:xfrm>
              <a:off x="7156450" y="4029076"/>
              <a:ext cx="41275" cy="9525"/>
            </a:xfrm>
            <a:custGeom>
              <a:avLst/>
              <a:gdLst>
                <a:gd name="T0" fmla="*/ 0 w 29"/>
                <a:gd name="T1" fmla="*/ 0 h 7"/>
                <a:gd name="T2" fmla="*/ 0 w 29"/>
                <a:gd name="T3" fmla="*/ 0 h 7"/>
                <a:gd name="T4" fmla="*/ 1 w 29"/>
                <a:gd name="T5" fmla="*/ 6 h 7"/>
                <a:gd name="T6" fmla="*/ 28 w 29"/>
                <a:gd name="T7" fmla="*/ 7 h 7"/>
                <a:gd name="T8" fmla="*/ 29 w 29"/>
                <a:gd name="T9" fmla="*/ 1 h 7"/>
                <a:gd name="T10" fmla="*/ 0 w 2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ṧḷîḋe">
              <a:extLst>
                <a:ext uri="{FF2B5EF4-FFF2-40B4-BE49-F238E27FC236}">
                  <a16:creationId xmlns:a16="http://schemas.microsoft.com/office/drawing/2014/main" id="{2C0E093F-6185-4A83-A473-A721689418C5}"/>
                </a:ext>
              </a:extLst>
            </p:cNvPr>
            <p:cNvSpPr/>
            <p:nvPr/>
          </p:nvSpPr>
          <p:spPr bwMode="auto">
            <a:xfrm>
              <a:off x="7058025" y="4037013"/>
              <a:ext cx="138113" cy="273050"/>
            </a:xfrm>
            <a:custGeom>
              <a:avLst/>
              <a:gdLst>
                <a:gd name="T0" fmla="*/ 61 w 99"/>
                <a:gd name="T1" fmla="*/ 0 h 197"/>
                <a:gd name="T2" fmla="*/ 4 w 99"/>
                <a:gd name="T3" fmla="*/ 146 h 197"/>
                <a:gd name="T4" fmla="*/ 0 w 99"/>
                <a:gd name="T5" fmla="*/ 197 h 197"/>
                <a:gd name="T6" fmla="*/ 0 w 99"/>
                <a:gd name="T7" fmla="*/ 197 h 197"/>
                <a:gd name="T8" fmla="*/ 15 w 99"/>
                <a:gd name="T9" fmla="*/ 187 h 197"/>
                <a:gd name="T10" fmla="*/ 98 w 99"/>
                <a:gd name="T11" fmla="*/ 17 h 197"/>
                <a:gd name="T12" fmla="*/ 99 w 99"/>
                <a:gd name="T13" fmla="*/ 6 h 197"/>
                <a:gd name="T14" fmla="*/ 99 w 99"/>
                <a:gd name="T15" fmla="*/ 2 h 197"/>
                <a:gd name="T16" fmla="*/ 99 w 99"/>
                <a:gd name="T17" fmla="*/ 2 h 197"/>
                <a:gd name="T18" fmla="*/ 72 w 99"/>
                <a:gd name="T19" fmla="*/ 1 h 197"/>
                <a:gd name="T20" fmla="*/ 72 w 99"/>
                <a:gd name="T21" fmla="*/ 1 h 197"/>
                <a:gd name="T22" fmla="*/ 72 w 99"/>
                <a:gd name="T23" fmla="*/ 1 h 197"/>
                <a:gd name="T24" fmla="*/ 71 w 99"/>
                <a:gd name="T25" fmla="*/ 1 h 197"/>
                <a:gd name="T26" fmla="*/ 72 w 99"/>
                <a:gd name="T27" fmla="*/ 1 h 197"/>
                <a:gd name="T28" fmla="*/ 61 w 9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97">
                  <a:moveTo>
                    <a:pt x="61" y="0"/>
                  </a:moveTo>
                  <a:cubicBezTo>
                    <a:pt x="61" y="0"/>
                    <a:pt x="15" y="132"/>
                    <a:pt x="4" y="146"/>
                  </a:cubicBezTo>
                  <a:cubicBezTo>
                    <a:pt x="1" y="150"/>
                    <a:pt x="0" y="170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" y="193"/>
                    <a:pt x="9" y="189"/>
                    <a:pt x="15" y="187"/>
                  </a:cubicBezTo>
                  <a:cubicBezTo>
                    <a:pt x="34" y="179"/>
                    <a:pt x="88" y="81"/>
                    <a:pt x="98" y="17"/>
                  </a:cubicBezTo>
                  <a:cubicBezTo>
                    <a:pt x="99" y="13"/>
                    <a:pt x="99" y="9"/>
                    <a:pt x="99" y="6"/>
                  </a:cubicBezTo>
                  <a:cubicBezTo>
                    <a:pt x="99" y="5"/>
                    <a:pt x="99" y="4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ṥľîḋê">
              <a:extLst>
                <a:ext uri="{FF2B5EF4-FFF2-40B4-BE49-F238E27FC236}">
                  <a16:creationId xmlns:a16="http://schemas.microsoft.com/office/drawing/2014/main" id="{BC05B1A7-113B-4B4E-81D7-0F71F9DCE061}"/>
                </a:ext>
              </a:extLst>
            </p:cNvPr>
            <p:cNvSpPr/>
            <p:nvPr/>
          </p:nvSpPr>
          <p:spPr bwMode="auto">
            <a:xfrm>
              <a:off x="6848475" y="3494088"/>
              <a:ext cx="438150" cy="841375"/>
            </a:xfrm>
            <a:custGeom>
              <a:avLst/>
              <a:gdLst>
                <a:gd name="T0" fmla="*/ 315 w 315"/>
                <a:gd name="T1" fmla="*/ 6 h 605"/>
                <a:gd name="T2" fmla="*/ 290 w 315"/>
                <a:gd name="T3" fmla="*/ 9 h 605"/>
                <a:gd name="T4" fmla="*/ 251 w 315"/>
                <a:gd name="T5" fmla="*/ 15 h 605"/>
                <a:gd name="T6" fmla="*/ 179 w 315"/>
                <a:gd name="T7" fmla="*/ 7 h 605"/>
                <a:gd name="T8" fmla="*/ 158 w 315"/>
                <a:gd name="T9" fmla="*/ 12 h 605"/>
                <a:gd name="T10" fmla="*/ 142 w 315"/>
                <a:gd name="T11" fmla="*/ 33 h 605"/>
                <a:gd name="T12" fmla="*/ 126 w 315"/>
                <a:gd name="T13" fmla="*/ 47 h 605"/>
                <a:gd name="T14" fmla="*/ 110 w 315"/>
                <a:gd name="T15" fmla="*/ 61 h 605"/>
                <a:gd name="T16" fmla="*/ 146 w 315"/>
                <a:gd name="T17" fmla="*/ 177 h 605"/>
                <a:gd name="T18" fmla="*/ 111 w 315"/>
                <a:gd name="T19" fmla="*/ 336 h 605"/>
                <a:gd name="T20" fmla="*/ 36 w 315"/>
                <a:gd name="T21" fmla="*/ 543 h 605"/>
                <a:gd name="T22" fmla="*/ 126 w 315"/>
                <a:gd name="T23" fmla="*/ 603 h 605"/>
                <a:gd name="T24" fmla="*/ 163 w 315"/>
                <a:gd name="T25" fmla="*/ 571 h 605"/>
                <a:gd name="T26" fmla="*/ 247 w 315"/>
                <a:gd name="T27" fmla="*/ 390 h 605"/>
                <a:gd name="T28" fmla="*/ 268 w 315"/>
                <a:gd name="T29" fmla="*/ 188 h 605"/>
                <a:gd name="T30" fmla="*/ 297 w 315"/>
                <a:gd name="T31" fmla="*/ 91 h 605"/>
                <a:gd name="T32" fmla="*/ 303 w 315"/>
                <a:gd name="T33" fmla="*/ 25 h 605"/>
                <a:gd name="T34" fmla="*/ 315 w 315"/>
                <a:gd name="T35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605">
                  <a:moveTo>
                    <a:pt x="315" y="6"/>
                  </a:moveTo>
                  <a:cubicBezTo>
                    <a:pt x="306" y="3"/>
                    <a:pt x="297" y="4"/>
                    <a:pt x="290" y="9"/>
                  </a:cubicBezTo>
                  <a:cubicBezTo>
                    <a:pt x="279" y="17"/>
                    <a:pt x="257" y="16"/>
                    <a:pt x="251" y="15"/>
                  </a:cubicBezTo>
                  <a:cubicBezTo>
                    <a:pt x="245" y="13"/>
                    <a:pt x="184" y="5"/>
                    <a:pt x="179" y="7"/>
                  </a:cubicBezTo>
                  <a:cubicBezTo>
                    <a:pt x="174" y="9"/>
                    <a:pt x="164" y="0"/>
                    <a:pt x="158" y="12"/>
                  </a:cubicBezTo>
                  <a:cubicBezTo>
                    <a:pt x="151" y="24"/>
                    <a:pt x="148" y="30"/>
                    <a:pt x="142" y="33"/>
                  </a:cubicBezTo>
                  <a:cubicBezTo>
                    <a:pt x="136" y="36"/>
                    <a:pt x="124" y="45"/>
                    <a:pt x="126" y="47"/>
                  </a:cubicBezTo>
                  <a:cubicBezTo>
                    <a:pt x="128" y="49"/>
                    <a:pt x="110" y="61"/>
                    <a:pt x="110" y="61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7"/>
                    <a:pt x="123" y="324"/>
                    <a:pt x="111" y="336"/>
                  </a:cubicBezTo>
                  <a:cubicBezTo>
                    <a:pt x="100" y="349"/>
                    <a:pt x="0" y="514"/>
                    <a:pt x="36" y="543"/>
                  </a:cubicBezTo>
                  <a:cubicBezTo>
                    <a:pt x="64" y="566"/>
                    <a:pt x="94" y="586"/>
                    <a:pt x="126" y="603"/>
                  </a:cubicBezTo>
                  <a:cubicBezTo>
                    <a:pt x="130" y="605"/>
                    <a:pt x="144" y="579"/>
                    <a:pt x="163" y="571"/>
                  </a:cubicBezTo>
                  <a:cubicBezTo>
                    <a:pt x="183" y="562"/>
                    <a:pt x="244" y="452"/>
                    <a:pt x="247" y="390"/>
                  </a:cubicBezTo>
                  <a:cubicBezTo>
                    <a:pt x="251" y="327"/>
                    <a:pt x="268" y="188"/>
                    <a:pt x="268" y="188"/>
                  </a:cubicBezTo>
                  <a:cubicBezTo>
                    <a:pt x="268" y="188"/>
                    <a:pt x="289" y="111"/>
                    <a:pt x="297" y="91"/>
                  </a:cubicBezTo>
                  <a:cubicBezTo>
                    <a:pt x="304" y="70"/>
                    <a:pt x="303" y="25"/>
                    <a:pt x="303" y="25"/>
                  </a:cubicBezTo>
                  <a:lnTo>
                    <a:pt x="315" y="6"/>
                  </a:ln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ṡḻíḋè">
              <a:extLst>
                <a:ext uri="{FF2B5EF4-FFF2-40B4-BE49-F238E27FC236}">
                  <a16:creationId xmlns:a16="http://schemas.microsoft.com/office/drawing/2014/main" id="{454480FB-B292-4F03-A0CF-3F5EF515F4B5}"/>
                </a:ext>
              </a:extLst>
            </p:cNvPr>
            <p:cNvSpPr/>
            <p:nvPr/>
          </p:nvSpPr>
          <p:spPr bwMode="auto">
            <a:xfrm>
              <a:off x="7448550" y="36464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1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šḷíďé">
              <a:extLst>
                <a:ext uri="{FF2B5EF4-FFF2-40B4-BE49-F238E27FC236}">
                  <a16:creationId xmlns:a16="http://schemas.microsoft.com/office/drawing/2014/main" id="{9A4C6E7C-1296-417E-96E0-0AE61DCAD227}"/>
                </a:ext>
              </a:extLst>
            </p:cNvPr>
            <p:cNvSpPr/>
            <p:nvPr/>
          </p:nvSpPr>
          <p:spPr bwMode="auto">
            <a:xfrm>
              <a:off x="7423150" y="3648076"/>
              <a:ext cx="77788" cy="395288"/>
            </a:xfrm>
            <a:custGeom>
              <a:avLst/>
              <a:gdLst>
                <a:gd name="T0" fmla="*/ 20 w 56"/>
                <a:gd name="T1" fmla="*/ 0 h 284"/>
                <a:gd name="T2" fmla="*/ 18 w 56"/>
                <a:gd name="T3" fmla="*/ 1 h 284"/>
                <a:gd name="T4" fmla="*/ 18 w 56"/>
                <a:gd name="T5" fmla="*/ 1 h 284"/>
                <a:gd name="T6" fmla="*/ 22 w 56"/>
                <a:gd name="T7" fmla="*/ 29 h 284"/>
                <a:gd name="T8" fmla="*/ 24 w 56"/>
                <a:gd name="T9" fmla="*/ 46 h 284"/>
                <a:gd name="T10" fmla="*/ 45 w 56"/>
                <a:gd name="T11" fmla="*/ 198 h 284"/>
                <a:gd name="T12" fmla="*/ 45 w 56"/>
                <a:gd name="T13" fmla="*/ 199 h 284"/>
                <a:gd name="T14" fmla="*/ 48 w 56"/>
                <a:gd name="T15" fmla="*/ 199 h 284"/>
                <a:gd name="T16" fmla="*/ 46 w 56"/>
                <a:gd name="T17" fmla="*/ 201 h 284"/>
                <a:gd name="T18" fmla="*/ 0 w 56"/>
                <a:gd name="T19" fmla="*/ 284 h 284"/>
                <a:gd name="T20" fmla="*/ 3 w 56"/>
                <a:gd name="T21" fmla="*/ 284 h 284"/>
                <a:gd name="T22" fmla="*/ 51 w 56"/>
                <a:gd name="T23" fmla="*/ 195 h 284"/>
                <a:gd name="T24" fmla="*/ 30 w 56"/>
                <a:gd name="T25" fmla="*/ 43 h 284"/>
                <a:gd name="T26" fmla="*/ 27 w 56"/>
                <a:gd name="T27" fmla="*/ 23 h 284"/>
                <a:gd name="T28" fmla="*/ 24 w 56"/>
                <a:gd name="T29" fmla="*/ 2 h 284"/>
                <a:gd name="T30" fmla="*/ 24 w 56"/>
                <a:gd name="T31" fmla="*/ 2 h 284"/>
                <a:gd name="T32" fmla="*/ 20 w 56"/>
                <a:gd name="T3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84">
                  <a:moveTo>
                    <a:pt x="20" y="0"/>
                  </a:move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39" y="174"/>
                    <a:pt x="45" y="198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199"/>
                    <a:pt x="47" y="199"/>
                    <a:pt x="48" y="199"/>
                  </a:cubicBezTo>
                  <a:cubicBezTo>
                    <a:pt x="47" y="200"/>
                    <a:pt x="46" y="200"/>
                    <a:pt x="46" y="201"/>
                  </a:cubicBezTo>
                  <a:cubicBezTo>
                    <a:pt x="48" y="222"/>
                    <a:pt x="13" y="268"/>
                    <a:pt x="0" y="284"/>
                  </a:cubicBezTo>
                  <a:cubicBezTo>
                    <a:pt x="3" y="284"/>
                    <a:pt x="3" y="284"/>
                    <a:pt x="3" y="284"/>
                  </a:cubicBezTo>
                  <a:cubicBezTo>
                    <a:pt x="13" y="272"/>
                    <a:pt x="56" y="216"/>
                    <a:pt x="51" y="195"/>
                  </a:cubicBezTo>
                  <a:cubicBezTo>
                    <a:pt x="44" y="171"/>
                    <a:pt x="30" y="43"/>
                    <a:pt x="30" y="4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1" y="1"/>
                    <a:pt x="2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şľïḋé">
              <a:extLst>
                <a:ext uri="{FF2B5EF4-FFF2-40B4-BE49-F238E27FC236}">
                  <a16:creationId xmlns:a16="http://schemas.microsoft.com/office/drawing/2014/main" id="{057AC862-2DF6-411E-ABCB-84223B7ED926}"/>
                </a:ext>
              </a:extLst>
            </p:cNvPr>
            <p:cNvSpPr/>
            <p:nvPr/>
          </p:nvSpPr>
          <p:spPr bwMode="auto">
            <a:xfrm>
              <a:off x="7418388" y="4043363"/>
              <a:ext cx="9525" cy="7938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6 h 6"/>
                <a:gd name="T4" fmla="*/ 5 w 7"/>
                <a:gd name="T5" fmla="*/ 6 h 6"/>
                <a:gd name="T6" fmla="*/ 5 w 7"/>
                <a:gd name="T7" fmla="*/ 3 h 6"/>
                <a:gd name="T8" fmla="*/ 7 w 7"/>
                <a:gd name="T9" fmla="*/ 0 h 6"/>
                <a:gd name="T10" fmla="*/ 4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3"/>
                    <a:pt x="0" y="5"/>
                    <a:pt x="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6" y="2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ṡlíďé">
              <a:extLst>
                <a:ext uri="{FF2B5EF4-FFF2-40B4-BE49-F238E27FC236}">
                  <a16:creationId xmlns:a16="http://schemas.microsoft.com/office/drawing/2014/main" id="{7B39B0D5-10D8-4551-8743-4FB0116D81DD}"/>
                </a:ext>
              </a:extLst>
            </p:cNvPr>
            <p:cNvSpPr/>
            <p:nvPr/>
          </p:nvSpPr>
          <p:spPr bwMode="auto">
            <a:xfrm>
              <a:off x="7413625" y="4051301"/>
              <a:ext cx="133350" cy="374650"/>
            </a:xfrm>
            <a:custGeom>
              <a:avLst/>
              <a:gdLst>
                <a:gd name="T0" fmla="*/ 3 w 95"/>
                <a:gd name="T1" fmla="*/ 0 h 269"/>
                <a:gd name="T2" fmla="*/ 3 w 95"/>
                <a:gd name="T3" fmla="*/ 0 h 269"/>
                <a:gd name="T4" fmla="*/ 2 w 95"/>
                <a:gd name="T5" fmla="*/ 10 h 269"/>
                <a:gd name="T6" fmla="*/ 3 w 95"/>
                <a:gd name="T7" fmla="*/ 118 h 269"/>
                <a:gd name="T8" fmla="*/ 90 w 95"/>
                <a:gd name="T9" fmla="*/ 268 h 269"/>
                <a:gd name="T10" fmla="*/ 94 w 95"/>
                <a:gd name="T11" fmla="*/ 269 h 269"/>
                <a:gd name="T12" fmla="*/ 95 w 95"/>
                <a:gd name="T13" fmla="*/ 264 h 269"/>
                <a:gd name="T14" fmla="*/ 8 w 95"/>
                <a:gd name="T15" fmla="*/ 115 h 269"/>
                <a:gd name="T16" fmla="*/ 8 w 95"/>
                <a:gd name="T17" fmla="*/ 10 h 269"/>
                <a:gd name="T18" fmla="*/ 8 w 95"/>
                <a:gd name="T19" fmla="*/ 0 h 269"/>
                <a:gd name="T20" fmla="*/ 3 w 95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6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4"/>
                    <a:pt x="2" y="10"/>
                  </a:cubicBezTo>
                  <a:cubicBezTo>
                    <a:pt x="2" y="28"/>
                    <a:pt x="0" y="70"/>
                    <a:pt x="3" y="118"/>
                  </a:cubicBezTo>
                  <a:cubicBezTo>
                    <a:pt x="6" y="184"/>
                    <a:pt x="78" y="258"/>
                    <a:pt x="90" y="268"/>
                  </a:cubicBezTo>
                  <a:cubicBezTo>
                    <a:pt x="92" y="269"/>
                    <a:pt x="93" y="269"/>
                    <a:pt x="94" y="269"/>
                  </a:cubicBezTo>
                  <a:cubicBezTo>
                    <a:pt x="95" y="268"/>
                    <a:pt x="95" y="266"/>
                    <a:pt x="95" y="264"/>
                  </a:cubicBezTo>
                  <a:cubicBezTo>
                    <a:pt x="82" y="253"/>
                    <a:pt x="12" y="180"/>
                    <a:pt x="8" y="115"/>
                  </a:cubicBezTo>
                  <a:cubicBezTo>
                    <a:pt x="6" y="69"/>
                    <a:pt x="7" y="29"/>
                    <a:pt x="8" y="10"/>
                  </a:cubicBezTo>
                  <a:cubicBezTo>
                    <a:pt x="8" y="5"/>
                    <a:pt x="8" y="2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ṣḻïďe">
              <a:extLst>
                <a:ext uri="{FF2B5EF4-FFF2-40B4-BE49-F238E27FC236}">
                  <a16:creationId xmlns:a16="http://schemas.microsoft.com/office/drawing/2014/main" id="{F8A445C2-2B6B-4FC9-87E6-FB0130055005}"/>
                </a:ext>
              </a:extLst>
            </p:cNvPr>
            <p:cNvSpPr/>
            <p:nvPr/>
          </p:nvSpPr>
          <p:spPr bwMode="auto">
            <a:xfrm>
              <a:off x="7486650" y="3924301"/>
              <a:ext cx="3175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ṣḷíďé">
              <a:extLst>
                <a:ext uri="{FF2B5EF4-FFF2-40B4-BE49-F238E27FC236}">
                  <a16:creationId xmlns:a16="http://schemas.microsoft.com/office/drawing/2014/main" id="{579B4BC7-E381-4B6D-9D9C-F4ECECA4F5C8}"/>
                </a:ext>
              </a:extLst>
            </p:cNvPr>
            <p:cNvSpPr/>
            <p:nvPr/>
          </p:nvSpPr>
          <p:spPr bwMode="auto">
            <a:xfrm>
              <a:off x="7423150" y="3549651"/>
              <a:ext cx="238125" cy="882650"/>
            </a:xfrm>
            <a:custGeom>
              <a:avLst/>
              <a:gdLst>
                <a:gd name="T0" fmla="*/ 130 w 172"/>
                <a:gd name="T1" fmla="*/ 233 h 635"/>
                <a:gd name="T2" fmla="*/ 116 w 172"/>
                <a:gd name="T3" fmla="*/ 233 h 635"/>
                <a:gd name="T4" fmla="*/ 112 w 172"/>
                <a:gd name="T5" fmla="*/ 251 h 635"/>
                <a:gd name="T6" fmla="*/ 104 w 172"/>
                <a:gd name="T7" fmla="*/ 290 h 635"/>
                <a:gd name="T8" fmla="*/ 92 w 172"/>
                <a:gd name="T9" fmla="*/ 349 h 635"/>
                <a:gd name="T10" fmla="*/ 83 w 172"/>
                <a:gd name="T11" fmla="*/ 410 h 635"/>
                <a:gd name="T12" fmla="*/ 95 w 172"/>
                <a:gd name="T13" fmla="*/ 474 h 635"/>
                <a:gd name="T14" fmla="*/ 103 w 172"/>
                <a:gd name="T15" fmla="*/ 537 h 635"/>
                <a:gd name="T16" fmla="*/ 111 w 172"/>
                <a:gd name="T17" fmla="*/ 603 h 635"/>
                <a:gd name="T18" fmla="*/ 90 w 172"/>
                <a:gd name="T19" fmla="*/ 626 h 635"/>
                <a:gd name="T20" fmla="*/ 2 w 172"/>
                <a:gd name="T21" fmla="*/ 476 h 635"/>
                <a:gd name="T22" fmla="*/ 2 w 172"/>
                <a:gd name="T23" fmla="*/ 371 h 635"/>
                <a:gd name="T24" fmla="*/ 2 w 172"/>
                <a:gd name="T25" fmla="*/ 358 h 635"/>
                <a:gd name="T26" fmla="*/ 52 w 172"/>
                <a:gd name="T27" fmla="*/ 266 h 635"/>
                <a:gd name="T28" fmla="*/ 31 w 172"/>
                <a:gd name="T29" fmla="*/ 114 h 635"/>
                <a:gd name="T30" fmla="*/ 28 w 172"/>
                <a:gd name="T31" fmla="*/ 94 h 635"/>
                <a:gd name="T32" fmla="*/ 25 w 172"/>
                <a:gd name="T33" fmla="*/ 73 h 635"/>
                <a:gd name="T34" fmla="*/ 25 w 172"/>
                <a:gd name="T35" fmla="*/ 68 h 635"/>
                <a:gd name="T36" fmla="*/ 16 w 172"/>
                <a:gd name="T37" fmla="*/ 0 h 635"/>
                <a:gd name="T38" fmla="*/ 79 w 172"/>
                <a:gd name="T39" fmla="*/ 20 h 635"/>
                <a:gd name="T40" fmla="*/ 131 w 172"/>
                <a:gd name="T41" fmla="*/ 38 h 635"/>
                <a:gd name="T42" fmla="*/ 159 w 172"/>
                <a:gd name="T43" fmla="*/ 66 h 635"/>
                <a:gd name="T44" fmla="*/ 160 w 172"/>
                <a:gd name="T45" fmla="*/ 71 h 635"/>
                <a:gd name="T46" fmla="*/ 168 w 172"/>
                <a:gd name="T47" fmla="*/ 107 h 635"/>
                <a:gd name="T48" fmla="*/ 130 w 172"/>
                <a:gd name="T49" fmla="*/ 23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635">
                  <a:moveTo>
                    <a:pt x="130" y="233"/>
                  </a:moveTo>
                  <a:cubicBezTo>
                    <a:pt x="130" y="233"/>
                    <a:pt x="117" y="228"/>
                    <a:pt x="116" y="233"/>
                  </a:cubicBezTo>
                  <a:cubicBezTo>
                    <a:pt x="115" y="239"/>
                    <a:pt x="112" y="251"/>
                    <a:pt x="112" y="251"/>
                  </a:cubicBezTo>
                  <a:cubicBezTo>
                    <a:pt x="112" y="251"/>
                    <a:pt x="115" y="279"/>
                    <a:pt x="104" y="290"/>
                  </a:cubicBezTo>
                  <a:cubicBezTo>
                    <a:pt x="94" y="301"/>
                    <a:pt x="92" y="349"/>
                    <a:pt x="92" y="349"/>
                  </a:cubicBezTo>
                  <a:cubicBezTo>
                    <a:pt x="92" y="349"/>
                    <a:pt x="76" y="396"/>
                    <a:pt x="83" y="410"/>
                  </a:cubicBezTo>
                  <a:cubicBezTo>
                    <a:pt x="86" y="416"/>
                    <a:pt x="91" y="442"/>
                    <a:pt x="95" y="474"/>
                  </a:cubicBezTo>
                  <a:cubicBezTo>
                    <a:pt x="98" y="494"/>
                    <a:pt x="101" y="516"/>
                    <a:pt x="103" y="537"/>
                  </a:cubicBezTo>
                  <a:cubicBezTo>
                    <a:pt x="108" y="573"/>
                    <a:pt x="111" y="603"/>
                    <a:pt x="111" y="603"/>
                  </a:cubicBezTo>
                  <a:cubicBezTo>
                    <a:pt x="111" y="603"/>
                    <a:pt x="102" y="635"/>
                    <a:pt x="90" y="626"/>
                  </a:cubicBezTo>
                  <a:cubicBezTo>
                    <a:pt x="78" y="616"/>
                    <a:pt x="6" y="542"/>
                    <a:pt x="2" y="476"/>
                  </a:cubicBezTo>
                  <a:cubicBezTo>
                    <a:pt x="0" y="430"/>
                    <a:pt x="1" y="390"/>
                    <a:pt x="2" y="371"/>
                  </a:cubicBezTo>
                  <a:cubicBezTo>
                    <a:pt x="2" y="362"/>
                    <a:pt x="2" y="358"/>
                    <a:pt x="2" y="358"/>
                  </a:cubicBezTo>
                  <a:cubicBezTo>
                    <a:pt x="2" y="358"/>
                    <a:pt x="58" y="290"/>
                    <a:pt x="52" y="266"/>
                  </a:cubicBezTo>
                  <a:cubicBezTo>
                    <a:pt x="45" y="242"/>
                    <a:pt x="31" y="114"/>
                    <a:pt x="31" y="11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72" y="13"/>
                    <a:pt x="79" y="20"/>
                  </a:cubicBezTo>
                  <a:cubicBezTo>
                    <a:pt x="87" y="28"/>
                    <a:pt x="131" y="38"/>
                    <a:pt x="131" y="38"/>
                  </a:cubicBezTo>
                  <a:cubicBezTo>
                    <a:pt x="145" y="42"/>
                    <a:pt x="156" y="53"/>
                    <a:pt x="159" y="66"/>
                  </a:cubicBezTo>
                  <a:cubicBezTo>
                    <a:pt x="160" y="68"/>
                    <a:pt x="160" y="69"/>
                    <a:pt x="160" y="71"/>
                  </a:cubicBezTo>
                  <a:cubicBezTo>
                    <a:pt x="166" y="99"/>
                    <a:pt x="164" y="103"/>
                    <a:pt x="168" y="107"/>
                  </a:cubicBezTo>
                  <a:cubicBezTo>
                    <a:pt x="172" y="112"/>
                    <a:pt x="130" y="233"/>
                    <a:pt x="130" y="233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slïḑe">
              <a:extLst>
                <a:ext uri="{FF2B5EF4-FFF2-40B4-BE49-F238E27FC236}">
                  <a16:creationId xmlns:a16="http://schemas.microsoft.com/office/drawing/2014/main" id="{FE042134-6901-4016-B949-5DFBD08652C9}"/>
                </a:ext>
              </a:extLst>
            </p:cNvPr>
            <p:cNvSpPr/>
            <p:nvPr/>
          </p:nvSpPr>
          <p:spPr bwMode="auto">
            <a:xfrm>
              <a:off x="7566025" y="4291013"/>
              <a:ext cx="0" cy="3175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ṩḻidè">
              <a:extLst>
                <a:ext uri="{FF2B5EF4-FFF2-40B4-BE49-F238E27FC236}">
                  <a16:creationId xmlns:a16="http://schemas.microsoft.com/office/drawing/2014/main" id="{3FF8BB03-81C9-40F5-B04E-95B00AF7E1D6}"/>
                </a:ext>
              </a:extLst>
            </p:cNvPr>
            <p:cNvSpPr/>
            <p:nvPr/>
          </p:nvSpPr>
          <p:spPr bwMode="auto">
            <a:xfrm>
              <a:off x="7497763" y="4225926"/>
              <a:ext cx="68263" cy="68263"/>
            </a:xfrm>
            <a:custGeom>
              <a:avLst/>
              <a:gdLst>
                <a:gd name="T0" fmla="*/ 8 w 49"/>
                <a:gd name="T1" fmla="*/ 0 h 49"/>
                <a:gd name="T2" fmla="*/ 0 w 49"/>
                <a:gd name="T3" fmla="*/ 16 h 49"/>
                <a:gd name="T4" fmla="*/ 49 w 49"/>
                <a:gd name="T5" fmla="*/ 49 h 49"/>
                <a:gd name="T6" fmla="*/ 49 w 49"/>
                <a:gd name="T7" fmla="*/ 46 h 49"/>
                <a:gd name="T8" fmla="*/ 3 w 49"/>
                <a:gd name="T9" fmla="*/ 13 h 49"/>
                <a:gd name="T10" fmla="*/ 8 w 49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8" y="0"/>
                  </a:moveTo>
                  <a:cubicBezTo>
                    <a:pt x="4" y="4"/>
                    <a:pt x="1" y="9"/>
                    <a:pt x="0" y="16"/>
                  </a:cubicBezTo>
                  <a:cubicBezTo>
                    <a:pt x="0" y="36"/>
                    <a:pt x="29" y="45"/>
                    <a:pt x="49" y="49"/>
                  </a:cubicBezTo>
                  <a:cubicBezTo>
                    <a:pt x="49" y="48"/>
                    <a:pt x="49" y="47"/>
                    <a:pt x="49" y="46"/>
                  </a:cubicBezTo>
                  <a:cubicBezTo>
                    <a:pt x="29" y="41"/>
                    <a:pt x="3" y="32"/>
                    <a:pt x="3" y="13"/>
                  </a:cubicBezTo>
                  <a:cubicBezTo>
                    <a:pt x="3" y="8"/>
                    <a:pt x="5" y="3"/>
                    <a:pt x="8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ṥlîďê">
              <a:extLst>
                <a:ext uri="{FF2B5EF4-FFF2-40B4-BE49-F238E27FC236}">
                  <a16:creationId xmlns:a16="http://schemas.microsoft.com/office/drawing/2014/main" id="{79F4E482-4089-4F9A-8073-FC8F3891D271}"/>
                </a:ext>
              </a:extLst>
            </p:cNvPr>
            <p:cNvSpPr/>
            <p:nvPr/>
          </p:nvSpPr>
          <p:spPr bwMode="auto">
            <a:xfrm>
              <a:off x="7500938" y="4203701"/>
              <a:ext cx="155575" cy="90488"/>
            </a:xfrm>
            <a:custGeom>
              <a:avLst/>
              <a:gdLst>
                <a:gd name="T0" fmla="*/ 109 w 112"/>
                <a:gd name="T1" fmla="*/ 56 h 66"/>
                <a:gd name="T2" fmla="*/ 101 w 112"/>
                <a:gd name="T3" fmla="*/ 61 h 66"/>
                <a:gd name="T4" fmla="*/ 68 w 112"/>
                <a:gd name="T5" fmla="*/ 66 h 66"/>
                <a:gd name="T6" fmla="*/ 1 w 112"/>
                <a:gd name="T7" fmla="*/ 30 h 66"/>
                <a:gd name="T8" fmla="*/ 50 w 112"/>
                <a:gd name="T9" fmla="*/ 1 h 66"/>
                <a:gd name="T10" fmla="*/ 61 w 112"/>
                <a:gd name="T11" fmla="*/ 0 h 66"/>
                <a:gd name="T12" fmla="*/ 109 w 112"/>
                <a:gd name="T13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6">
                  <a:moveTo>
                    <a:pt x="109" y="56"/>
                  </a:moveTo>
                  <a:cubicBezTo>
                    <a:pt x="109" y="58"/>
                    <a:pt x="105" y="60"/>
                    <a:pt x="101" y="61"/>
                  </a:cubicBezTo>
                  <a:cubicBezTo>
                    <a:pt x="90" y="63"/>
                    <a:pt x="79" y="65"/>
                    <a:pt x="68" y="66"/>
                  </a:cubicBezTo>
                  <a:cubicBezTo>
                    <a:pt x="68" y="66"/>
                    <a:pt x="0" y="61"/>
                    <a:pt x="1" y="30"/>
                  </a:cubicBezTo>
                  <a:cubicBezTo>
                    <a:pt x="2" y="8"/>
                    <a:pt x="33" y="2"/>
                    <a:pt x="50" y="1"/>
                  </a:cubicBezTo>
                  <a:cubicBezTo>
                    <a:pt x="54" y="0"/>
                    <a:pt x="58" y="0"/>
                    <a:pt x="61" y="0"/>
                  </a:cubicBezTo>
                  <a:cubicBezTo>
                    <a:pt x="61" y="0"/>
                    <a:pt x="112" y="50"/>
                    <a:pt x="109" y="56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ṥľíḍé">
              <a:extLst>
                <a:ext uri="{FF2B5EF4-FFF2-40B4-BE49-F238E27FC236}">
                  <a16:creationId xmlns:a16="http://schemas.microsoft.com/office/drawing/2014/main" id="{A8B98C3C-B91A-45CD-92C1-FA215DF8D879}"/>
                </a:ext>
              </a:extLst>
            </p:cNvPr>
            <p:cNvSpPr/>
            <p:nvPr/>
          </p:nvSpPr>
          <p:spPr bwMode="auto">
            <a:xfrm>
              <a:off x="7564438" y="4203701"/>
              <a:ext cx="82550" cy="84138"/>
            </a:xfrm>
            <a:custGeom>
              <a:avLst/>
              <a:gdLst>
                <a:gd name="T0" fmla="*/ 3 w 59"/>
                <a:gd name="T1" fmla="*/ 0 h 60"/>
                <a:gd name="T2" fmla="*/ 0 w 59"/>
                <a:gd name="T3" fmla="*/ 3 h 60"/>
                <a:gd name="T4" fmla="*/ 55 w 59"/>
                <a:gd name="T5" fmla="*/ 60 h 60"/>
                <a:gd name="T6" fmla="*/ 59 w 59"/>
                <a:gd name="T7" fmla="*/ 58 h 60"/>
                <a:gd name="T8" fmla="*/ 3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6"/>
                    <a:pt x="37" y="36"/>
                    <a:pt x="55" y="60"/>
                  </a:cubicBezTo>
                  <a:cubicBezTo>
                    <a:pt x="56" y="59"/>
                    <a:pt x="58" y="59"/>
                    <a:pt x="59" y="58"/>
                  </a:cubicBezTo>
                  <a:cubicBezTo>
                    <a:pt x="41" y="35"/>
                    <a:pt x="16" y="3"/>
                    <a:pt x="3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$ḻïḍe">
              <a:extLst>
                <a:ext uri="{FF2B5EF4-FFF2-40B4-BE49-F238E27FC236}">
                  <a16:creationId xmlns:a16="http://schemas.microsoft.com/office/drawing/2014/main" id="{BAA7724A-C1CF-44AB-BF8A-9C60460FB257}"/>
                </a:ext>
              </a:extLst>
            </p:cNvPr>
            <p:cNvSpPr/>
            <p:nvPr/>
          </p:nvSpPr>
          <p:spPr bwMode="auto">
            <a:xfrm>
              <a:off x="7569200" y="3694113"/>
              <a:ext cx="258763" cy="628650"/>
            </a:xfrm>
            <a:custGeom>
              <a:avLst/>
              <a:gdLst>
                <a:gd name="T0" fmla="*/ 43 w 186"/>
                <a:gd name="T1" fmla="*/ 0 h 452"/>
                <a:gd name="T2" fmla="*/ 63 w 186"/>
                <a:gd name="T3" fmla="*/ 3 h 452"/>
                <a:gd name="T4" fmla="*/ 87 w 186"/>
                <a:gd name="T5" fmla="*/ 40 h 452"/>
                <a:gd name="T6" fmla="*/ 96 w 186"/>
                <a:gd name="T7" fmla="*/ 63 h 452"/>
                <a:gd name="T8" fmla="*/ 135 w 186"/>
                <a:gd name="T9" fmla="*/ 112 h 452"/>
                <a:gd name="T10" fmla="*/ 158 w 186"/>
                <a:gd name="T11" fmla="*/ 150 h 452"/>
                <a:gd name="T12" fmla="*/ 181 w 186"/>
                <a:gd name="T13" fmla="*/ 182 h 452"/>
                <a:gd name="T14" fmla="*/ 186 w 186"/>
                <a:gd name="T15" fmla="*/ 225 h 452"/>
                <a:gd name="T16" fmla="*/ 172 w 186"/>
                <a:gd name="T17" fmla="*/ 273 h 452"/>
                <a:gd name="T18" fmla="*/ 153 w 186"/>
                <a:gd name="T19" fmla="*/ 327 h 452"/>
                <a:gd name="T20" fmla="*/ 118 w 186"/>
                <a:gd name="T21" fmla="*/ 374 h 452"/>
                <a:gd name="T22" fmla="*/ 101 w 186"/>
                <a:gd name="T23" fmla="*/ 403 h 452"/>
                <a:gd name="T24" fmla="*/ 75 w 186"/>
                <a:gd name="T25" fmla="*/ 452 h 452"/>
                <a:gd name="T26" fmla="*/ 0 w 186"/>
                <a:gd name="T27" fmla="*/ 367 h 452"/>
                <a:gd name="T28" fmla="*/ 34 w 186"/>
                <a:gd name="T29" fmla="*/ 342 h 452"/>
                <a:gd name="T30" fmla="*/ 57 w 186"/>
                <a:gd name="T31" fmla="*/ 298 h 452"/>
                <a:gd name="T32" fmla="*/ 77 w 186"/>
                <a:gd name="T33" fmla="*/ 262 h 452"/>
                <a:gd name="T34" fmla="*/ 88 w 186"/>
                <a:gd name="T35" fmla="*/ 246 h 452"/>
                <a:gd name="T36" fmla="*/ 88 w 186"/>
                <a:gd name="T37" fmla="*/ 226 h 452"/>
                <a:gd name="T38" fmla="*/ 56 w 186"/>
                <a:gd name="T39" fmla="*/ 166 h 452"/>
                <a:gd name="T40" fmla="*/ 25 w 186"/>
                <a:gd name="T41" fmla="*/ 130 h 452"/>
                <a:gd name="T42" fmla="*/ 10 w 186"/>
                <a:gd name="T43" fmla="*/ 93 h 452"/>
                <a:gd name="T44" fmla="*/ 43 w 186"/>
                <a:gd name="T45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452">
                  <a:moveTo>
                    <a:pt x="43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71" y="16"/>
                    <a:pt x="79" y="28"/>
                    <a:pt x="87" y="40"/>
                  </a:cubicBezTo>
                  <a:cubicBezTo>
                    <a:pt x="93" y="47"/>
                    <a:pt x="96" y="55"/>
                    <a:pt x="96" y="63"/>
                  </a:cubicBezTo>
                  <a:cubicBezTo>
                    <a:pt x="96" y="63"/>
                    <a:pt x="125" y="107"/>
                    <a:pt x="135" y="112"/>
                  </a:cubicBezTo>
                  <a:cubicBezTo>
                    <a:pt x="144" y="117"/>
                    <a:pt x="158" y="150"/>
                    <a:pt x="158" y="150"/>
                  </a:cubicBezTo>
                  <a:cubicBezTo>
                    <a:pt x="158" y="150"/>
                    <a:pt x="181" y="165"/>
                    <a:pt x="181" y="182"/>
                  </a:cubicBezTo>
                  <a:cubicBezTo>
                    <a:pt x="182" y="196"/>
                    <a:pt x="183" y="211"/>
                    <a:pt x="186" y="225"/>
                  </a:cubicBezTo>
                  <a:cubicBezTo>
                    <a:pt x="186" y="227"/>
                    <a:pt x="182" y="258"/>
                    <a:pt x="172" y="273"/>
                  </a:cubicBezTo>
                  <a:cubicBezTo>
                    <a:pt x="163" y="288"/>
                    <a:pt x="153" y="321"/>
                    <a:pt x="153" y="327"/>
                  </a:cubicBezTo>
                  <a:cubicBezTo>
                    <a:pt x="154" y="333"/>
                    <a:pt x="126" y="365"/>
                    <a:pt x="118" y="374"/>
                  </a:cubicBezTo>
                  <a:cubicBezTo>
                    <a:pt x="112" y="384"/>
                    <a:pt x="106" y="393"/>
                    <a:pt x="101" y="403"/>
                  </a:cubicBezTo>
                  <a:cubicBezTo>
                    <a:pt x="75" y="452"/>
                    <a:pt x="75" y="452"/>
                    <a:pt x="75" y="452"/>
                  </a:cubicBezTo>
                  <a:cubicBezTo>
                    <a:pt x="75" y="452"/>
                    <a:pt x="20" y="371"/>
                    <a:pt x="0" y="367"/>
                  </a:cubicBezTo>
                  <a:cubicBezTo>
                    <a:pt x="0" y="367"/>
                    <a:pt x="23" y="346"/>
                    <a:pt x="34" y="342"/>
                  </a:cubicBezTo>
                  <a:cubicBezTo>
                    <a:pt x="45" y="338"/>
                    <a:pt x="56" y="306"/>
                    <a:pt x="57" y="298"/>
                  </a:cubicBezTo>
                  <a:cubicBezTo>
                    <a:pt x="57" y="291"/>
                    <a:pt x="67" y="266"/>
                    <a:pt x="77" y="262"/>
                  </a:cubicBezTo>
                  <a:cubicBezTo>
                    <a:pt x="87" y="258"/>
                    <a:pt x="93" y="253"/>
                    <a:pt x="88" y="246"/>
                  </a:cubicBezTo>
                  <a:cubicBezTo>
                    <a:pt x="84" y="240"/>
                    <a:pt x="88" y="226"/>
                    <a:pt x="88" y="226"/>
                  </a:cubicBezTo>
                  <a:cubicBezTo>
                    <a:pt x="88" y="226"/>
                    <a:pt x="59" y="188"/>
                    <a:pt x="56" y="166"/>
                  </a:cubicBezTo>
                  <a:cubicBezTo>
                    <a:pt x="52" y="145"/>
                    <a:pt x="25" y="130"/>
                    <a:pt x="25" y="130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$ḻïḑe">
              <a:extLst>
                <a:ext uri="{FF2B5EF4-FFF2-40B4-BE49-F238E27FC236}">
                  <a16:creationId xmlns:a16="http://schemas.microsoft.com/office/drawing/2014/main" id="{D5B1781A-7FDC-4123-A4B1-860DDCFF3514}"/>
                </a:ext>
              </a:extLst>
            </p:cNvPr>
            <p:cNvSpPr/>
            <p:nvPr/>
          </p:nvSpPr>
          <p:spPr bwMode="auto">
            <a:xfrm>
              <a:off x="7699375" y="3927476"/>
              <a:ext cx="85725" cy="60325"/>
            </a:xfrm>
            <a:custGeom>
              <a:avLst/>
              <a:gdLst>
                <a:gd name="T0" fmla="*/ 62 w 62"/>
                <a:gd name="T1" fmla="*/ 0 h 43"/>
                <a:gd name="T2" fmla="*/ 22 w 62"/>
                <a:gd name="T3" fmla="*/ 15 h 43"/>
                <a:gd name="T4" fmla="*/ 5 w 62"/>
                <a:gd name="T5" fmla="*/ 43 h 43"/>
                <a:gd name="T6" fmla="*/ 5 w 62"/>
                <a:gd name="T7" fmla="*/ 43 h 43"/>
                <a:gd name="T8" fmla="*/ 29 w 62"/>
                <a:gd name="T9" fmla="*/ 19 h 43"/>
                <a:gd name="T10" fmla="*/ 36 w 62"/>
                <a:gd name="T11" fmla="*/ 10 h 43"/>
                <a:gd name="T12" fmla="*/ 62 w 62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3">
                  <a:moveTo>
                    <a:pt x="62" y="0"/>
                  </a:moveTo>
                  <a:cubicBezTo>
                    <a:pt x="47" y="0"/>
                    <a:pt x="33" y="5"/>
                    <a:pt x="22" y="15"/>
                  </a:cubicBezTo>
                  <a:cubicBezTo>
                    <a:pt x="18" y="18"/>
                    <a:pt x="0" y="37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0" y="43"/>
                    <a:pt x="26" y="22"/>
                    <a:pt x="29" y="19"/>
                  </a:cubicBezTo>
                  <a:cubicBezTo>
                    <a:pt x="31" y="16"/>
                    <a:pt x="33" y="13"/>
                    <a:pt x="36" y="10"/>
                  </a:cubicBezTo>
                  <a:cubicBezTo>
                    <a:pt x="43" y="3"/>
                    <a:pt x="52" y="1"/>
                    <a:pt x="62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ṣḷiďè">
              <a:extLst>
                <a:ext uri="{FF2B5EF4-FFF2-40B4-BE49-F238E27FC236}">
                  <a16:creationId xmlns:a16="http://schemas.microsoft.com/office/drawing/2014/main" id="{18CA7AEF-6E90-40DF-B0E9-0A411FACDB4E}"/>
                </a:ext>
              </a:extLst>
            </p:cNvPr>
            <p:cNvSpPr/>
            <p:nvPr/>
          </p:nvSpPr>
          <p:spPr bwMode="auto">
            <a:xfrm>
              <a:off x="7669213" y="3808413"/>
              <a:ext cx="34925" cy="107950"/>
            </a:xfrm>
            <a:custGeom>
              <a:avLst/>
              <a:gdLst>
                <a:gd name="T0" fmla="*/ 19 w 26"/>
                <a:gd name="T1" fmla="*/ 0 h 78"/>
                <a:gd name="T2" fmla="*/ 13 w 26"/>
                <a:gd name="T3" fmla="*/ 18 h 78"/>
                <a:gd name="T4" fmla="*/ 8 w 26"/>
                <a:gd name="T5" fmla="*/ 38 h 78"/>
                <a:gd name="T6" fmla="*/ 0 w 26"/>
                <a:gd name="T7" fmla="*/ 78 h 78"/>
                <a:gd name="T8" fmla="*/ 14 w 26"/>
                <a:gd name="T9" fmla="*/ 68 h 78"/>
                <a:gd name="T10" fmla="*/ 18 w 26"/>
                <a:gd name="T11" fmla="*/ 50 h 78"/>
                <a:gd name="T12" fmla="*/ 24 w 26"/>
                <a:gd name="T13" fmla="*/ 21 h 78"/>
                <a:gd name="T14" fmla="*/ 23 w 26"/>
                <a:gd name="T15" fmla="*/ 9 h 78"/>
                <a:gd name="T16" fmla="*/ 19 w 26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8">
                  <a:moveTo>
                    <a:pt x="19" y="0"/>
                  </a:moveTo>
                  <a:cubicBezTo>
                    <a:pt x="15" y="4"/>
                    <a:pt x="14" y="13"/>
                    <a:pt x="13" y="18"/>
                  </a:cubicBezTo>
                  <a:cubicBezTo>
                    <a:pt x="11" y="25"/>
                    <a:pt x="9" y="32"/>
                    <a:pt x="8" y="38"/>
                  </a:cubicBezTo>
                  <a:cubicBezTo>
                    <a:pt x="7" y="42"/>
                    <a:pt x="0" y="78"/>
                    <a:pt x="0" y="78"/>
                  </a:cubicBezTo>
                  <a:cubicBezTo>
                    <a:pt x="6" y="77"/>
                    <a:pt x="11" y="73"/>
                    <a:pt x="14" y="68"/>
                  </a:cubicBezTo>
                  <a:cubicBezTo>
                    <a:pt x="16" y="62"/>
                    <a:pt x="18" y="56"/>
                    <a:pt x="18" y="50"/>
                  </a:cubicBezTo>
                  <a:cubicBezTo>
                    <a:pt x="20" y="40"/>
                    <a:pt x="22" y="30"/>
                    <a:pt x="24" y="21"/>
                  </a:cubicBezTo>
                  <a:cubicBezTo>
                    <a:pt x="26" y="17"/>
                    <a:pt x="25" y="12"/>
                    <a:pt x="23" y="9"/>
                  </a:cubicBezTo>
                  <a:cubicBezTo>
                    <a:pt x="22" y="6"/>
                    <a:pt x="21" y="3"/>
                    <a:pt x="19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ṧļîḋè">
              <a:extLst>
                <a:ext uri="{FF2B5EF4-FFF2-40B4-BE49-F238E27FC236}">
                  <a16:creationId xmlns:a16="http://schemas.microsoft.com/office/drawing/2014/main" id="{DA016FB3-A426-4096-AF9A-CB6DD1C863ED}"/>
                </a:ext>
              </a:extLst>
            </p:cNvPr>
            <p:cNvSpPr/>
            <p:nvPr/>
          </p:nvSpPr>
          <p:spPr bwMode="auto">
            <a:xfrm>
              <a:off x="7242175" y="3238501"/>
              <a:ext cx="6350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1 w 5"/>
                <a:gd name="T5" fmla="*/ 5 h 5"/>
                <a:gd name="T6" fmla="*/ 5 w 5"/>
                <a:gd name="T7" fmla="*/ 0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4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$ḷïḑè">
              <a:extLst>
                <a:ext uri="{FF2B5EF4-FFF2-40B4-BE49-F238E27FC236}">
                  <a16:creationId xmlns:a16="http://schemas.microsoft.com/office/drawing/2014/main" id="{E253DE29-C1EC-4C8F-857C-B8CD8F1A2846}"/>
                </a:ext>
              </a:extLst>
            </p:cNvPr>
            <p:cNvSpPr/>
            <p:nvPr/>
          </p:nvSpPr>
          <p:spPr bwMode="auto">
            <a:xfrm>
              <a:off x="7369175" y="3489326"/>
              <a:ext cx="79375" cy="155575"/>
            </a:xfrm>
            <a:custGeom>
              <a:avLst/>
              <a:gdLst>
                <a:gd name="T0" fmla="*/ 8 w 57"/>
                <a:gd name="T1" fmla="*/ 0 h 112"/>
                <a:gd name="T2" fmla="*/ 0 w 57"/>
                <a:gd name="T3" fmla="*/ 1 h 112"/>
                <a:gd name="T4" fmla="*/ 0 w 57"/>
                <a:gd name="T5" fmla="*/ 1 h 112"/>
                <a:gd name="T6" fmla="*/ 15 w 57"/>
                <a:gd name="T7" fmla="*/ 15 h 112"/>
                <a:gd name="T8" fmla="*/ 36 w 57"/>
                <a:gd name="T9" fmla="*/ 61 h 112"/>
                <a:gd name="T10" fmla="*/ 32 w 57"/>
                <a:gd name="T11" fmla="*/ 79 h 112"/>
                <a:gd name="T12" fmla="*/ 45 w 57"/>
                <a:gd name="T13" fmla="*/ 105 h 112"/>
                <a:gd name="T14" fmla="*/ 54 w 57"/>
                <a:gd name="T15" fmla="*/ 112 h 112"/>
                <a:gd name="T16" fmla="*/ 57 w 57"/>
                <a:gd name="T17" fmla="*/ 110 h 112"/>
                <a:gd name="T18" fmla="*/ 56 w 57"/>
                <a:gd name="T19" fmla="*/ 106 h 112"/>
                <a:gd name="T20" fmla="*/ 48 w 57"/>
                <a:gd name="T21" fmla="*/ 99 h 112"/>
                <a:gd name="T22" fmla="*/ 35 w 57"/>
                <a:gd name="T23" fmla="*/ 73 h 112"/>
                <a:gd name="T24" fmla="*/ 36 w 57"/>
                <a:gd name="T25" fmla="*/ 66 h 112"/>
                <a:gd name="T26" fmla="*/ 39 w 57"/>
                <a:gd name="T27" fmla="*/ 55 h 112"/>
                <a:gd name="T28" fmla="*/ 39 w 57"/>
                <a:gd name="T29" fmla="*/ 54 h 112"/>
                <a:gd name="T30" fmla="*/ 18 w 57"/>
                <a:gd name="T31" fmla="*/ 9 h 112"/>
                <a:gd name="T32" fmla="*/ 8 w 57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12">
                  <a:moveTo>
                    <a:pt x="8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0" y="10"/>
                    <a:pt x="15" y="15"/>
                  </a:cubicBezTo>
                  <a:cubicBezTo>
                    <a:pt x="28" y="28"/>
                    <a:pt x="39" y="44"/>
                    <a:pt x="36" y="61"/>
                  </a:cubicBezTo>
                  <a:cubicBezTo>
                    <a:pt x="35" y="67"/>
                    <a:pt x="32" y="73"/>
                    <a:pt x="32" y="79"/>
                  </a:cubicBezTo>
                  <a:cubicBezTo>
                    <a:pt x="31" y="89"/>
                    <a:pt x="38" y="98"/>
                    <a:pt x="45" y="105"/>
                  </a:cubicBezTo>
                  <a:cubicBezTo>
                    <a:pt x="48" y="108"/>
                    <a:pt x="51" y="110"/>
                    <a:pt x="54" y="112"/>
                  </a:cubicBezTo>
                  <a:cubicBezTo>
                    <a:pt x="55" y="111"/>
                    <a:pt x="56" y="111"/>
                    <a:pt x="57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4"/>
                    <a:pt x="50" y="102"/>
                    <a:pt x="48" y="99"/>
                  </a:cubicBezTo>
                  <a:cubicBezTo>
                    <a:pt x="40" y="92"/>
                    <a:pt x="34" y="83"/>
                    <a:pt x="35" y="73"/>
                  </a:cubicBezTo>
                  <a:cubicBezTo>
                    <a:pt x="35" y="71"/>
                    <a:pt x="36" y="68"/>
                    <a:pt x="36" y="66"/>
                  </a:cubicBezTo>
                  <a:cubicBezTo>
                    <a:pt x="37" y="62"/>
                    <a:pt x="38" y="59"/>
                    <a:pt x="39" y="55"/>
                  </a:cubicBezTo>
                  <a:cubicBezTo>
                    <a:pt x="39" y="55"/>
                    <a:pt x="39" y="55"/>
                    <a:pt x="39" y="54"/>
                  </a:cubicBezTo>
                  <a:cubicBezTo>
                    <a:pt x="41" y="37"/>
                    <a:pt x="30" y="22"/>
                    <a:pt x="18" y="9"/>
                  </a:cubicBezTo>
                  <a:cubicBezTo>
                    <a:pt x="15" y="6"/>
                    <a:pt x="11" y="3"/>
                    <a:pt x="8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šḷîḍè">
              <a:extLst>
                <a:ext uri="{FF2B5EF4-FFF2-40B4-BE49-F238E27FC236}">
                  <a16:creationId xmlns:a16="http://schemas.microsoft.com/office/drawing/2014/main" id="{3935B28A-DA51-49C6-9D97-EAF737641FDC}"/>
                </a:ext>
              </a:extLst>
            </p:cNvPr>
            <p:cNvSpPr/>
            <p:nvPr/>
          </p:nvSpPr>
          <p:spPr bwMode="auto">
            <a:xfrm>
              <a:off x="7242175" y="3238501"/>
              <a:ext cx="138113" cy="252413"/>
            </a:xfrm>
            <a:custGeom>
              <a:avLst/>
              <a:gdLst>
                <a:gd name="T0" fmla="*/ 4 w 99"/>
                <a:gd name="T1" fmla="*/ 0 h 181"/>
                <a:gd name="T2" fmla="*/ 0 w 99"/>
                <a:gd name="T3" fmla="*/ 5 h 181"/>
                <a:gd name="T4" fmla="*/ 1 w 99"/>
                <a:gd name="T5" fmla="*/ 5 h 181"/>
                <a:gd name="T6" fmla="*/ 71 w 99"/>
                <a:gd name="T7" fmla="*/ 90 h 181"/>
                <a:gd name="T8" fmla="*/ 70 w 99"/>
                <a:gd name="T9" fmla="*/ 123 h 181"/>
                <a:gd name="T10" fmla="*/ 73 w 99"/>
                <a:gd name="T11" fmla="*/ 155 h 181"/>
                <a:gd name="T12" fmla="*/ 91 w 99"/>
                <a:gd name="T13" fmla="*/ 181 h 181"/>
                <a:gd name="T14" fmla="*/ 91 w 99"/>
                <a:gd name="T15" fmla="*/ 181 h 181"/>
                <a:gd name="T16" fmla="*/ 91 w 99"/>
                <a:gd name="T17" fmla="*/ 181 h 181"/>
                <a:gd name="T18" fmla="*/ 99 w 99"/>
                <a:gd name="T19" fmla="*/ 180 h 181"/>
                <a:gd name="T20" fmla="*/ 76 w 99"/>
                <a:gd name="T21" fmla="*/ 149 h 181"/>
                <a:gd name="T22" fmla="*/ 74 w 99"/>
                <a:gd name="T23" fmla="*/ 85 h 181"/>
                <a:gd name="T24" fmla="*/ 4 w 99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1">
                  <a:moveTo>
                    <a:pt x="4" y="0"/>
                  </a:moveTo>
                  <a:cubicBezTo>
                    <a:pt x="3" y="2"/>
                    <a:pt x="1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4" y="22"/>
                    <a:pt x="67" y="51"/>
                    <a:pt x="71" y="90"/>
                  </a:cubicBezTo>
                  <a:cubicBezTo>
                    <a:pt x="71" y="101"/>
                    <a:pt x="71" y="112"/>
                    <a:pt x="70" y="123"/>
                  </a:cubicBezTo>
                  <a:cubicBezTo>
                    <a:pt x="69" y="134"/>
                    <a:pt x="70" y="145"/>
                    <a:pt x="73" y="155"/>
                  </a:cubicBezTo>
                  <a:cubicBezTo>
                    <a:pt x="77" y="165"/>
                    <a:pt x="83" y="174"/>
                    <a:pt x="91" y="181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4" y="180"/>
                    <a:pt x="96" y="180"/>
                    <a:pt x="99" y="180"/>
                  </a:cubicBezTo>
                  <a:cubicBezTo>
                    <a:pt x="89" y="171"/>
                    <a:pt x="80" y="161"/>
                    <a:pt x="76" y="149"/>
                  </a:cubicBezTo>
                  <a:cubicBezTo>
                    <a:pt x="68" y="129"/>
                    <a:pt x="76" y="106"/>
                    <a:pt x="74" y="85"/>
                  </a:cubicBezTo>
                  <a:cubicBezTo>
                    <a:pt x="70" y="46"/>
                    <a:pt x="37" y="16"/>
                    <a:pt x="4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ŝ1îḋê">
              <a:extLst>
                <a:ext uri="{FF2B5EF4-FFF2-40B4-BE49-F238E27FC236}">
                  <a16:creationId xmlns:a16="http://schemas.microsoft.com/office/drawing/2014/main" id="{8000F576-988D-4D5B-A0EF-39B5DC150D26}"/>
                </a:ext>
              </a:extLst>
            </p:cNvPr>
            <p:cNvSpPr/>
            <p:nvPr/>
          </p:nvSpPr>
          <p:spPr bwMode="auto">
            <a:xfrm>
              <a:off x="7445375" y="3641726"/>
              <a:ext cx="3175" cy="476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2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šḻiḋè">
              <a:extLst>
                <a:ext uri="{FF2B5EF4-FFF2-40B4-BE49-F238E27FC236}">
                  <a16:creationId xmlns:a16="http://schemas.microsoft.com/office/drawing/2014/main" id="{3F9BBAAD-3169-46EC-9110-685803E9B8DD}"/>
                </a:ext>
              </a:extLst>
            </p:cNvPr>
            <p:cNvSpPr/>
            <p:nvPr/>
          </p:nvSpPr>
          <p:spPr bwMode="auto">
            <a:xfrm>
              <a:off x="7643813" y="3638551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ṥļiḓé">
              <a:extLst>
                <a:ext uri="{FF2B5EF4-FFF2-40B4-BE49-F238E27FC236}">
                  <a16:creationId xmlns:a16="http://schemas.microsoft.com/office/drawing/2014/main" id="{51968175-EA56-43F9-A4C9-CF502BFBB611}"/>
                </a:ext>
              </a:extLst>
            </p:cNvPr>
            <p:cNvSpPr/>
            <p:nvPr/>
          </p:nvSpPr>
          <p:spPr bwMode="auto">
            <a:xfrm>
              <a:off x="7446963" y="3635376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4 h 4"/>
                <a:gd name="T4" fmla="*/ 4 w 4"/>
                <a:gd name="T5" fmla="*/ 2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šḻîde">
              <a:extLst>
                <a:ext uri="{FF2B5EF4-FFF2-40B4-BE49-F238E27FC236}">
                  <a16:creationId xmlns:a16="http://schemas.microsoft.com/office/drawing/2014/main" id="{8F460B56-570A-4234-8BFB-FE4F1FD777A1}"/>
                </a:ext>
              </a:extLst>
            </p:cNvPr>
            <p:cNvSpPr/>
            <p:nvPr/>
          </p:nvSpPr>
          <p:spPr bwMode="auto">
            <a:xfrm>
              <a:off x="7448550" y="3638551"/>
              <a:ext cx="7938" cy="9525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2 h 7"/>
                <a:gd name="T4" fmla="*/ 0 w 6"/>
                <a:gd name="T5" fmla="*/ 6 h 7"/>
                <a:gd name="T6" fmla="*/ 2 w 6"/>
                <a:gd name="T7" fmla="*/ 7 h 7"/>
                <a:gd name="T8" fmla="*/ 2 w 6"/>
                <a:gd name="T9" fmla="*/ 7 h 7"/>
                <a:gd name="T10" fmla="*/ 6 w 6"/>
                <a:gd name="T11" fmla="*/ 5 h 7"/>
                <a:gd name="T12" fmla="*/ 6 w 6"/>
                <a:gd name="T13" fmla="*/ 4 h 7"/>
                <a:gd name="T14" fmla="*/ 5 w 6"/>
                <a:gd name="T15" fmla="*/ 1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7E5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šļîḓê">
              <a:extLst>
                <a:ext uri="{FF2B5EF4-FFF2-40B4-BE49-F238E27FC236}">
                  <a16:creationId xmlns:a16="http://schemas.microsoft.com/office/drawing/2014/main" id="{9DC8BE1A-9C7C-4497-BA16-FDA67ACDF753}"/>
                </a:ext>
              </a:extLst>
            </p:cNvPr>
            <p:cNvSpPr/>
            <p:nvPr/>
          </p:nvSpPr>
          <p:spPr bwMode="auto">
            <a:xfrm>
              <a:off x="7451725" y="3646488"/>
              <a:ext cx="4763" cy="4763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Slíďe">
              <a:extLst>
                <a:ext uri="{FF2B5EF4-FFF2-40B4-BE49-F238E27FC236}">
                  <a16:creationId xmlns:a16="http://schemas.microsoft.com/office/drawing/2014/main" id="{7187F00D-E9D5-492F-BA32-526197E0EDA8}"/>
                </a:ext>
              </a:extLst>
            </p:cNvPr>
            <p:cNvSpPr/>
            <p:nvPr/>
          </p:nvSpPr>
          <p:spPr bwMode="auto">
            <a:xfrm>
              <a:off x="7456488" y="3638551"/>
              <a:ext cx="187325" cy="61913"/>
            </a:xfrm>
            <a:custGeom>
              <a:avLst/>
              <a:gdLst>
                <a:gd name="T0" fmla="*/ 0 w 135"/>
                <a:gd name="T1" fmla="*/ 1 h 44"/>
                <a:gd name="T2" fmla="*/ 1 w 135"/>
                <a:gd name="T3" fmla="*/ 4 h 44"/>
                <a:gd name="T4" fmla="*/ 1 w 135"/>
                <a:gd name="T5" fmla="*/ 5 h 44"/>
                <a:gd name="T6" fmla="*/ 1 w 135"/>
                <a:gd name="T7" fmla="*/ 9 h 44"/>
                <a:gd name="T8" fmla="*/ 1 w 135"/>
                <a:gd name="T9" fmla="*/ 9 h 44"/>
                <a:gd name="T10" fmla="*/ 11 w 135"/>
                <a:gd name="T11" fmla="*/ 12 h 44"/>
                <a:gd name="T12" fmla="*/ 16 w 135"/>
                <a:gd name="T13" fmla="*/ 13 h 44"/>
                <a:gd name="T14" fmla="*/ 27 w 135"/>
                <a:gd name="T15" fmla="*/ 14 h 44"/>
                <a:gd name="T16" fmla="*/ 30 w 135"/>
                <a:gd name="T17" fmla="*/ 14 h 44"/>
                <a:gd name="T18" fmla="*/ 51 w 135"/>
                <a:gd name="T19" fmla="*/ 12 h 44"/>
                <a:gd name="T20" fmla="*/ 53 w 135"/>
                <a:gd name="T21" fmla="*/ 12 h 44"/>
                <a:gd name="T22" fmla="*/ 54 w 135"/>
                <a:gd name="T23" fmla="*/ 12 h 44"/>
                <a:gd name="T24" fmla="*/ 73 w 135"/>
                <a:gd name="T25" fmla="*/ 21 h 44"/>
                <a:gd name="T26" fmla="*/ 82 w 135"/>
                <a:gd name="T27" fmla="*/ 39 h 44"/>
                <a:gd name="T28" fmla="*/ 94 w 135"/>
                <a:gd name="T29" fmla="*/ 44 h 44"/>
                <a:gd name="T30" fmla="*/ 100 w 135"/>
                <a:gd name="T31" fmla="*/ 44 h 44"/>
                <a:gd name="T32" fmla="*/ 108 w 135"/>
                <a:gd name="T33" fmla="*/ 41 h 44"/>
                <a:gd name="T34" fmla="*/ 109 w 135"/>
                <a:gd name="T35" fmla="*/ 37 h 44"/>
                <a:gd name="T36" fmla="*/ 102 w 135"/>
                <a:gd name="T37" fmla="*/ 38 h 44"/>
                <a:gd name="T38" fmla="*/ 97 w 135"/>
                <a:gd name="T39" fmla="*/ 38 h 44"/>
                <a:gd name="T40" fmla="*/ 85 w 135"/>
                <a:gd name="T41" fmla="*/ 33 h 44"/>
                <a:gd name="T42" fmla="*/ 75 w 135"/>
                <a:gd name="T43" fmla="*/ 15 h 44"/>
                <a:gd name="T44" fmla="*/ 56 w 135"/>
                <a:gd name="T45" fmla="*/ 6 h 44"/>
                <a:gd name="T46" fmla="*/ 55 w 135"/>
                <a:gd name="T47" fmla="*/ 6 h 44"/>
                <a:gd name="T48" fmla="*/ 54 w 135"/>
                <a:gd name="T49" fmla="*/ 6 h 44"/>
                <a:gd name="T50" fmla="*/ 33 w 135"/>
                <a:gd name="T51" fmla="*/ 8 h 44"/>
                <a:gd name="T52" fmla="*/ 30 w 135"/>
                <a:gd name="T53" fmla="*/ 8 h 44"/>
                <a:gd name="T54" fmla="*/ 0 w 135"/>
                <a:gd name="T55" fmla="*/ 1 h 44"/>
                <a:gd name="T56" fmla="*/ 135 w 135"/>
                <a:gd name="T57" fmla="*/ 0 h 44"/>
                <a:gd name="T58" fmla="*/ 131 w 135"/>
                <a:gd name="T59" fmla="*/ 3 h 44"/>
                <a:gd name="T60" fmla="*/ 112 w 135"/>
                <a:gd name="T61" fmla="*/ 23 h 44"/>
                <a:gd name="T62" fmla="*/ 129 w 135"/>
                <a:gd name="T63" fmla="*/ 9 h 44"/>
                <a:gd name="T64" fmla="*/ 135 w 135"/>
                <a:gd name="T65" fmla="*/ 2 h 44"/>
                <a:gd name="T66" fmla="*/ 135 w 135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44">
                  <a:moveTo>
                    <a:pt x="0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10"/>
                    <a:pt x="8" y="11"/>
                    <a:pt x="11" y="12"/>
                  </a:cubicBezTo>
                  <a:cubicBezTo>
                    <a:pt x="13" y="13"/>
                    <a:pt x="14" y="13"/>
                    <a:pt x="16" y="13"/>
                  </a:cubicBezTo>
                  <a:cubicBezTo>
                    <a:pt x="20" y="14"/>
                    <a:pt x="23" y="14"/>
                    <a:pt x="27" y="14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7" y="14"/>
                    <a:pt x="44" y="12"/>
                    <a:pt x="51" y="12"/>
                  </a:cubicBezTo>
                  <a:cubicBezTo>
                    <a:pt x="52" y="12"/>
                    <a:pt x="52" y="12"/>
                    <a:pt x="53" y="12"/>
                  </a:cubicBezTo>
                  <a:cubicBezTo>
                    <a:pt x="53" y="12"/>
                    <a:pt x="53" y="12"/>
                    <a:pt x="54" y="12"/>
                  </a:cubicBezTo>
                  <a:cubicBezTo>
                    <a:pt x="61" y="12"/>
                    <a:pt x="68" y="16"/>
                    <a:pt x="73" y="21"/>
                  </a:cubicBezTo>
                  <a:cubicBezTo>
                    <a:pt x="77" y="27"/>
                    <a:pt x="77" y="35"/>
                    <a:pt x="82" y="39"/>
                  </a:cubicBezTo>
                  <a:cubicBezTo>
                    <a:pt x="86" y="42"/>
                    <a:pt x="90" y="43"/>
                    <a:pt x="94" y="44"/>
                  </a:cubicBezTo>
                  <a:cubicBezTo>
                    <a:pt x="96" y="44"/>
                    <a:pt x="98" y="44"/>
                    <a:pt x="100" y="44"/>
                  </a:cubicBezTo>
                  <a:cubicBezTo>
                    <a:pt x="103" y="44"/>
                    <a:pt x="106" y="43"/>
                    <a:pt x="108" y="41"/>
                  </a:cubicBezTo>
                  <a:cubicBezTo>
                    <a:pt x="108" y="39"/>
                    <a:pt x="109" y="38"/>
                    <a:pt x="109" y="37"/>
                  </a:cubicBezTo>
                  <a:cubicBezTo>
                    <a:pt x="107" y="38"/>
                    <a:pt x="105" y="38"/>
                    <a:pt x="102" y="38"/>
                  </a:cubicBezTo>
                  <a:cubicBezTo>
                    <a:pt x="100" y="38"/>
                    <a:pt x="99" y="38"/>
                    <a:pt x="97" y="38"/>
                  </a:cubicBezTo>
                  <a:cubicBezTo>
                    <a:pt x="93" y="37"/>
                    <a:pt x="89" y="36"/>
                    <a:pt x="85" y="33"/>
                  </a:cubicBezTo>
                  <a:cubicBezTo>
                    <a:pt x="80" y="29"/>
                    <a:pt x="79" y="21"/>
                    <a:pt x="75" y="15"/>
                  </a:cubicBezTo>
                  <a:cubicBezTo>
                    <a:pt x="71" y="10"/>
                    <a:pt x="64" y="6"/>
                    <a:pt x="56" y="6"/>
                  </a:cubicBezTo>
                  <a:cubicBezTo>
                    <a:pt x="56" y="6"/>
                    <a:pt x="56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47" y="6"/>
                    <a:pt x="40" y="8"/>
                    <a:pt x="33" y="8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20" y="8"/>
                    <a:pt x="9" y="6"/>
                    <a:pt x="0" y="1"/>
                  </a:cubicBezTo>
                  <a:moveTo>
                    <a:pt x="135" y="0"/>
                  </a:moveTo>
                  <a:cubicBezTo>
                    <a:pt x="134" y="1"/>
                    <a:pt x="133" y="2"/>
                    <a:pt x="131" y="3"/>
                  </a:cubicBezTo>
                  <a:cubicBezTo>
                    <a:pt x="124" y="9"/>
                    <a:pt x="114" y="14"/>
                    <a:pt x="112" y="23"/>
                  </a:cubicBezTo>
                  <a:cubicBezTo>
                    <a:pt x="116" y="18"/>
                    <a:pt x="123" y="14"/>
                    <a:pt x="129" y="9"/>
                  </a:cubicBezTo>
                  <a:cubicBezTo>
                    <a:pt x="131" y="7"/>
                    <a:pt x="133" y="5"/>
                    <a:pt x="135" y="2"/>
                  </a:cubicBezTo>
                  <a:cubicBezTo>
                    <a:pt x="135" y="2"/>
                    <a:pt x="135" y="1"/>
                    <a:pt x="135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şľïḋè">
              <a:extLst>
                <a:ext uri="{FF2B5EF4-FFF2-40B4-BE49-F238E27FC236}">
                  <a16:creationId xmlns:a16="http://schemas.microsoft.com/office/drawing/2014/main" id="{49C34985-173E-43D9-B2DF-FCFCAC53CDD3}"/>
                </a:ext>
              </a:extLst>
            </p:cNvPr>
            <p:cNvSpPr/>
            <p:nvPr/>
          </p:nvSpPr>
          <p:spPr bwMode="auto">
            <a:xfrm>
              <a:off x="7219950" y="3125788"/>
              <a:ext cx="447675" cy="566738"/>
            </a:xfrm>
            <a:custGeom>
              <a:avLst/>
              <a:gdLst>
                <a:gd name="T0" fmla="*/ 8 w 321"/>
                <a:gd name="T1" fmla="*/ 57 h 408"/>
                <a:gd name="T2" fmla="*/ 16 w 321"/>
                <a:gd name="T3" fmla="*/ 51 h 408"/>
                <a:gd name="T4" fmla="*/ 18 w 321"/>
                <a:gd name="T5" fmla="*/ 21 h 408"/>
                <a:gd name="T6" fmla="*/ 46 w 321"/>
                <a:gd name="T7" fmla="*/ 7 h 408"/>
                <a:gd name="T8" fmla="*/ 79 w 321"/>
                <a:gd name="T9" fmla="*/ 14 h 408"/>
                <a:gd name="T10" fmla="*/ 131 w 321"/>
                <a:gd name="T11" fmla="*/ 4 h 408"/>
                <a:gd name="T12" fmla="*/ 180 w 321"/>
                <a:gd name="T13" fmla="*/ 13 h 408"/>
                <a:gd name="T14" fmla="*/ 206 w 321"/>
                <a:gd name="T15" fmla="*/ 58 h 408"/>
                <a:gd name="T16" fmla="*/ 228 w 321"/>
                <a:gd name="T17" fmla="*/ 66 h 408"/>
                <a:gd name="T18" fmla="*/ 247 w 321"/>
                <a:gd name="T19" fmla="*/ 84 h 408"/>
                <a:gd name="T20" fmla="*/ 262 w 321"/>
                <a:gd name="T21" fmla="*/ 145 h 408"/>
                <a:gd name="T22" fmla="*/ 256 w 321"/>
                <a:gd name="T23" fmla="*/ 180 h 408"/>
                <a:gd name="T24" fmla="*/ 258 w 321"/>
                <a:gd name="T25" fmla="*/ 216 h 408"/>
                <a:gd name="T26" fmla="*/ 280 w 321"/>
                <a:gd name="T27" fmla="*/ 244 h 408"/>
                <a:gd name="T28" fmla="*/ 288 w 321"/>
                <a:gd name="T29" fmla="*/ 247 h 408"/>
                <a:gd name="T30" fmla="*/ 292 w 321"/>
                <a:gd name="T31" fmla="*/ 270 h 408"/>
                <a:gd name="T32" fmla="*/ 285 w 321"/>
                <a:gd name="T33" fmla="*/ 302 h 408"/>
                <a:gd name="T34" fmla="*/ 309 w 321"/>
                <a:gd name="T35" fmla="*/ 311 h 408"/>
                <a:gd name="T36" fmla="*/ 315 w 321"/>
                <a:gd name="T37" fmla="*/ 320 h 408"/>
                <a:gd name="T38" fmla="*/ 300 w 321"/>
                <a:gd name="T39" fmla="*/ 372 h 408"/>
                <a:gd name="T40" fmla="*/ 281 w 321"/>
                <a:gd name="T41" fmla="*/ 394 h 408"/>
                <a:gd name="T42" fmla="*/ 280 w 321"/>
                <a:gd name="T43" fmla="*/ 404 h 408"/>
                <a:gd name="T44" fmla="*/ 266 w 321"/>
                <a:gd name="T45" fmla="*/ 407 h 408"/>
                <a:gd name="T46" fmla="*/ 254 w 321"/>
                <a:gd name="T47" fmla="*/ 402 h 408"/>
                <a:gd name="T48" fmla="*/ 244 w 321"/>
                <a:gd name="T49" fmla="*/ 384 h 408"/>
                <a:gd name="T50" fmla="*/ 224 w 321"/>
                <a:gd name="T51" fmla="*/ 375 h 408"/>
                <a:gd name="T52" fmla="*/ 202 w 321"/>
                <a:gd name="T53" fmla="*/ 377 h 408"/>
                <a:gd name="T54" fmla="*/ 155 w 321"/>
                <a:gd name="T55" fmla="*/ 360 h 408"/>
                <a:gd name="T56" fmla="*/ 142 w 321"/>
                <a:gd name="T57" fmla="*/ 334 h 408"/>
                <a:gd name="T58" fmla="*/ 146 w 321"/>
                <a:gd name="T59" fmla="*/ 316 h 408"/>
                <a:gd name="T60" fmla="*/ 125 w 321"/>
                <a:gd name="T61" fmla="*/ 270 h 408"/>
                <a:gd name="T62" fmla="*/ 92 w 321"/>
                <a:gd name="T63" fmla="*/ 230 h 408"/>
                <a:gd name="T64" fmla="*/ 90 w 321"/>
                <a:gd name="T65" fmla="*/ 166 h 408"/>
                <a:gd name="T66" fmla="*/ 20 w 321"/>
                <a:gd name="T67" fmla="*/ 81 h 408"/>
                <a:gd name="T68" fmla="*/ 8 w 321"/>
                <a:gd name="T69" fmla="*/ 5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408">
                  <a:moveTo>
                    <a:pt x="8" y="57"/>
                  </a:moveTo>
                  <a:cubicBezTo>
                    <a:pt x="10" y="55"/>
                    <a:pt x="14" y="54"/>
                    <a:pt x="16" y="51"/>
                  </a:cubicBezTo>
                  <a:cubicBezTo>
                    <a:pt x="23" y="44"/>
                    <a:pt x="16" y="31"/>
                    <a:pt x="18" y="21"/>
                  </a:cubicBezTo>
                  <a:cubicBezTo>
                    <a:pt x="21" y="10"/>
                    <a:pt x="35" y="6"/>
                    <a:pt x="46" y="7"/>
                  </a:cubicBezTo>
                  <a:cubicBezTo>
                    <a:pt x="57" y="8"/>
                    <a:pt x="68" y="13"/>
                    <a:pt x="79" y="14"/>
                  </a:cubicBezTo>
                  <a:cubicBezTo>
                    <a:pt x="97" y="16"/>
                    <a:pt x="114" y="9"/>
                    <a:pt x="131" y="4"/>
                  </a:cubicBezTo>
                  <a:cubicBezTo>
                    <a:pt x="148" y="0"/>
                    <a:pt x="168" y="0"/>
                    <a:pt x="180" y="13"/>
                  </a:cubicBezTo>
                  <a:cubicBezTo>
                    <a:pt x="192" y="26"/>
                    <a:pt x="191" y="48"/>
                    <a:pt x="206" y="58"/>
                  </a:cubicBezTo>
                  <a:cubicBezTo>
                    <a:pt x="213" y="62"/>
                    <a:pt x="221" y="62"/>
                    <a:pt x="228" y="66"/>
                  </a:cubicBezTo>
                  <a:cubicBezTo>
                    <a:pt x="236" y="70"/>
                    <a:pt x="243" y="76"/>
                    <a:pt x="247" y="84"/>
                  </a:cubicBezTo>
                  <a:cubicBezTo>
                    <a:pt x="259" y="102"/>
                    <a:pt x="264" y="124"/>
                    <a:pt x="262" y="145"/>
                  </a:cubicBezTo>
                  <a:cubicBezTo>
                    <a:pt x="261" y="157"/>
                    <a:pt x="257" y="168"/>
                    <a:pt x="256" y="180"/>
                  </a:cubicBezTo>
                  <a:cubicBezTo>
                    <a:pt x="255" y="192"/>
                    <a:pt x="255" y="204"/>
                    <a:pt x="258" y="216"/>
                  </a:cubicBezTo>
                  <a:cubicBezTo>
                    <a:pt x="261" y="228"/>
                    <a:pt x="268" y="241"/>
                    <a:pt x="280" y="244"/>
                  </a:cubicBezTo>
                  <a:cubicBezTo>
                    <a:pt x="283" y="245"/>
                    <a:pt x="286" y="246"/>
                    <a:pt x="288" y="247"/>
                  </a:cubicBezTo>
                  <a:cubicBezTo>
                    <a:pt x="295" y="252"/>
                    <a:pt x="294" y="262"/>
                    <a:pt x="292" y="270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92" y="308"/>
                    <a:pt x="303" y="305"/>
                    <a:pt x="309" y="311"/>
                  </a:cubicBezTo>
                  <a:cubicBezTo>
                    <a:pt x="312" y="313"/>
                    <a:pt x="314" y="316"/>
                    <a:pt x="315" y="320"/>
                  </a:cubicBezTo>
                  <a:cubicBezTo>
                    <a:pt x="321" y="338"/>
                    <a:pt x="316" y="359"/>
                    <a:pt x="300" y="372"/>
                  </a:cubicBezTo>
                  <a:cubicBezTo>
                    <a:pt x="292" y="379"/>
                    <a:pt x="282" y="384"/>
                    <a:pt x="281" y="394"/>
                  </a:cubicBezTo>
                  <a:cubicBezTo>
                    <a:pt x="281" y="397"/>
                    <a:pt x="281" y="401"/>
                    <a:pt x="280" y="404"/>
                  </a:cubicBezTo>
                  <a:cubicBezTo>
                    <a:pt x="277" y="408"/>
                    <a:pt x="271" y="408"/>
                    <a:pt x="266" y="407"/>
                  </a:cubicBezTo>
                  <a:cubicBezTo>
                    <a:pt x="262" y="406"/>
                    <a:pt x="258" y="405"/>
                    <a:pt x="254" y="402"/>
                  </a:cubicBezTo>
                  <a:cubicBezTo>
                    <a:pt x="249" y="398"/>
                    <a:pt x="248" y="390"/>
                    <a:pt x="244" y="384"/>
                  </a:cubicBezTo>
                  <a:cubicBezTo>
                    <a:pt x="240" y="378"/>
                    <a:pt x="232" y="375"/>
                    <a:pt x="224" y="375"/>
                  </a:cubicBezTo>
                  <a:cubicBezTo>
                    <a:pt x="217" y="375"/>
                    <a:pt x="210" y="377"/>
                    <a:pt x="202" y="377"/>
                  </a:cubicBezTo>
                  <a:cubicBezTo>
                    <a:pt x="185" y="378"/>
                    <a:pt x="168" y="372"/>
                    <a:pt x="155" y="360"/>
                  </a:cubicBezTo>
                  <a:cubicBezTo>
                    <a:pt x="147" y="353"/>
                    <a:pt x="141" y="344"/>
                    <a:pt x="142" y="334"/>
                  </a:cubicBezTo>
                  <a:cubicBezTo>
                    <a:pt x="142" y="328"/>
                    <a:pt x="145" y="322"/>
                    <a:pt x="146" y="316"/>
                  </a:cubicBezTo>
                  <a:cubicBezTo>
                    <a:pt x="149" y="299"/>
                    <a:pt x="138" y="283"/>
                    <a:pt x="125" y="270"/>
                  </a:cubicBezTo>
                  <a:cubicBezTo>
                    <a:pt x="113" y="258"/>
                    <a:pt x="98" y="247"/>
                    <a:pt x="92" y="230"/>
                  </a:cubicBezTo>
                  <a:cubicBezTo>
                    <a:pt x="84" y="210"/>
                    <a:pt x="92" y="187"/>
                    <a:pt x="90" y="166"/>
                  </a:cubicBezTo>
                  <a:cubicBezTo>
                    <a:pt x="86" y="127"/>
                    <a:pt x="53" y="97"/>
                    <a:pt x="20" y="81"/>
                  </a:cubicBezTo>
                  <a:cubicBezTo>
                    <a:pt x="12" y="77"/>
                    <a:pt x="0" y="67"/>
                    <a:pt x="8" y="57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íṣ1íḓe">
              <a:extLst>
                <a:ext uri="{FF2B5EF4-FFF2-40B4-BE49-F238E27FC236}">
                  <a16:creationId xmlns:a16="http://schemas.microsoft.com/office/drawing/2014/main" id="{04451DA9-7B42-434B-BE7E-09B6145BBA26}"/>
                </a:ext>
              </a:extLst>
            </p:cNvPr>
            <p:cNvSpPr/>
            <p:nvPr/>
          </p:nvSpPr>
          <p:spPr bwMode="auto">
            <a:xfrm>
              <a:off x="7224713" y="3135313"/>
              <a:ext cx="46038" cy="90488"/>
            </a:xfrm>
            <a:custGeom>
              <a:avLst/>
              <a:gdLst>
                <a:gd name="T0" fmla="*/ 33 w 33"/>
                <a:gd name="T1" fmla="*/ 0 h 65"/>
                <a:gd name="T2" fmla="*/ 15 w 33"/>
                <a:gd name="T3" fmla="*/ 14 h 65"/>
                <a:gd name="T4" fmla="*/ 13 w 33"/>
                <a:gd name="T5" fmla="*/ 44 h 65"/>
                <a:gd name="T6" fmla="*/ 5 w 33"/>
                <a:gd name="T7" fmla="*/ 50 h 65"/>
                <a:gd name="T8" fmla="*/ 5 w 33"/>
                <a:gd name="T9" fmla="*/ 65 h 65"/>
                <a:gd name="T10" fmla="*/ 5 w 33"/>
                <a:gd name="T11" fmla="*/ 50 h 65"/>
                <a:gd name="T12" fmla="*/ 13 w 33"/>
                <a:gd name="T13" fmla="*/ 44 h 65"/>
                <a:gd name="T14" fmla="*/ 15 w 33"/>
                <a:gd name="T15" fmla="*/ 14 h 65"/>
                <a:gd name="T16" fmla="*/ 33 w 33"/>
                <a:gd name="T17" fmla="*/ 0 h 65"/>
                <a:gd name="T18" fmla="*/ 33 w 33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5">
                  <a:moveTo>
                    <a:pt x="33" y="0"/>
                  </a:moveTo>
                  <a:cubicBezTo>
                    <a:pt x="25" y="1"/>
                    <a:pt x="17" y="6"/>
                    <a:pt x="15" y="14"/>
                  </a:cubicBezTo>
                  <a:cubicBezTo>
                    <a:pt x="13" y="24"/>
                    <a:pt x="20" y="36"/>
                    <a:pt x="13" y="44"/>
                  </a:cubicBezTo>
                  <a:cubicBezTo>
                    <a:pt x="10" y="46"/>
                    <a:pt x="7" y="48"/>
                    <a:pt x="5" y="50"/>
                  </a:cubicBezTo>
                  <a:cubicBezTo>
                    <a:pt x="0" y="55"/>
                    <a:pt x="2" y="60"/>
                    <a:pt x="5" y="65"/>
                  </a:cubicBezTo>
                  <a:cubicBezTo>
                    <a:pt x="2" y="60"/>
                    <a:pt x="1" y="55"/>
                    <a:pt x="5" y="50"/>
                  </a:cubicBezTo>
                  <a:cubicBezTo>
                    <a:pt x="7" y="48"/>
                    <a:pt x="11" y="47"/>
                    <a:pt x="13" y="44"/>
                  </a:cubicBezTo>
                  <a:cubicBezTo>
                    <a:pt x="20" y="37"/>
                    <a:pt x="13" y="24"/>
                    <a:pt x="15" y="14"/>
                  </a:cubicBezTo>
                  <a:cubicBezTo>
                    <a:pt x="17" y="7"/>
                    <a:pt x="25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S1iḑé">
              <a:extLst>
                <a:ext uri="{FF2B5EF4-FFF2-40B4-BE49-F238E27FC236}">
                  <a16:creationId xmlns:a16="http://schemas.microsoft.com/office/drawing/2014/main" id="{C469F42B-18C0-457B-A3F8-6BE3C2F7ABC9}"/>
                </a:ext>
              </a:extLst>
            </p:cNvPr>
            <p:cNvSpPr/>
            <p:nvPr/>
          </p:nvSpPr>
          <p:spPr bwMode="auto">
            <a:xfrm>
              <a:off x="7419975" y="3563938"/>
              <a:ext cx="3175" cy="15875"/>
            </a:xfrm>
            <a:custGeom>
              <a:avLst/>
              <a:gdLst>
                <a:gd name="T0" fmla="*/ 3 w 3"/>
                <a:gd name="T1" fmla="*/ 0 h 12"/>
                <a:gd name="T2" fmla="*/ 3 w 3"/>
                <a:gd name="T3" fmla="*/ 1 h 12"/>
                <a:gd name="T4" fmla="*/ 0 w 3"/>
                <a:gd name="T5" fmla="*/ 12 h 12"/>
                <a:gd name="T6" fmla="*/ 3 w 3"/>
                <a:gd name="T7" fmla="*/ 1 h 12"/>
                <a:gd name="T8" fmla="*/ 3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5"/>
                    <a:pt x="1" y="8"/>
                    <a:pt x="0" y="12"/>
                  </a:cubicBezTo>
                  <a:cubicBezTo>
                    <a:pt x="1" y="9"/>
                    <a:pt x="2" y="5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8C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ṣḷïdè">
              <a:extLst>
                <a:ext uri="{FF2B5EF4-FFF2-40B4-BE49-F238E27FC236}">
                  <a16:creationId xmlns:a16="http://schemas.microsoft.com/office/drawing/2014/main" id="{80AA5B66-3AC1-452B-8337-605B68134A5D}"/>
                </a:ext>
              </a:extLst>
            </p:cNvPr>
            <p:cNvSpPr/>
            <p:nvPr/>
          </p:nvSpPr>
          <p:spPr bwMode="auto">
            <a:xfrm>
              <a:off x="7610475" y="3679826"/>
              <a:ext cx="1588" cy="7938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5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ŝ1iḓe">
              <a:extLst>
                <a:ext uri="{FF2B5EF4-FFF2-40B4-BE49-F238E27FC236}">
                  <a16:creationId xmlns:a16="http://schemas.microsoft.com/office/drawing/2014/main" id="{4942B760-2C43-4298-8A37-4ECD480203B6}"/>
                </a:ext>
              </a:extLst>
            </p:cNvPr>
            <p:cNvSpPr/>
            <p:nvPr/>
          </p:nvSpPr>
          <p:spPr bwMode="auto">
            <a:xfrm>
              <a:off x="7226300" y="3135313"/>
              <a:ext cx="385763" cy="555625"/>
            </a:xfrm>
            <a:custGeom>
              <a:avLst/>
              <a:gdLst>
                <a:gd name="T0" fmla="*/ 32 w 277"/>
                <a:gd name="T1" fmla="*/ 0 h 400"/>
                <a:gd name="T2" fmla="*/ 14 w 277"/>
                <a:gd name="T3" fmla="*/ 14 h 400"/>
                <a:gd name="T4" fmla="*/ 12 w 277"/>
                <a:gd name="T5" fmla="*/ 44 h 400"/>
                <a:gd name="T6" fmla="*/ 4 w 277"/>
                <a:gd name="T7" fmla="*/ 50 h 400"/>
                <a:gd name="T8" fmla="*/ 4 w 277"/>
                <a:gd name="T9" fmla="*/ 65 h 400"/>
                <a:gd name="T10" fmla="*/ 16 w 277"/>
                <a:gd name="T11" fmla="*/ 73 h 400"/>
                <a:gd name="T12" fmla="*/ 86 w 277"/>
                <a:gd name="T13" fmla="*/ 158 h 400"/>
                <a:gd name="T14" fmla="*/ 88 w 277"/>
                <a:gd name="T15" fmla="*/ 223 h 400"/>
                <a:gd name="T16" fmla="*/ 121 w 277"/>
                <a:gd name="T17" fmla="*/ 263 h 400"/>
                <a:gd name="T18" fmla="*/ 142 w 277"/>
                <a:gd name="T19" fmla="*/ 308 h 400"/>
                <a:gd name="T20" fmla="*/ 142 w 277"/>
                <a:gd name="T21" fmla="*/ 309 h 400"/>
                <a:gd name="T22" fmla="*/ 139 w 277"/>
                <a:gd name="T23" fmla="*/ 320 h 400"/>
                <a:gd name="T24" fmla="*/ 138 w 277"/>
                <a:gd name="T25" fmla="*/ 327 h 400"/>
                <a:gd name="T26" fmla="*/ 151 w 277"/>
                <a:gd name="T27" fmla="*/ 353 h 400"/>
                <a:gd name="T28" fmla="*/ 195 w 277"/>
                <a:gd name="T29" fmla="*/ 370 h 400"/>
                <a:gd name="T30" fmla="*/ 198 w 277"/>
                <a:gd name="T31" fmla="*/ 370 h 400"/>
                <a:gd name="T32" fmla="*/ 219 w 277"/>
                <a:gd name="T33" fmla="*/ 368 h 400"/>
                <a:gd name="T34" fmla="*/ 221 w 277"/>
                <a:gd name="T35" fmla="*/ 368 h 400"/>
                <a:gd name="T36" fmla="*/ 222 w 277"/>
                <a:gd name="T37" fmla="*/ 368 h 400"/>
                <a:gd name="T38" fmla="*/ 241 w 277"/>
                <a:gd name="T39" fmla="*/ 377 h 400"/>
                <a:gd name="T40" fmla="*/ 250 w 277"/>
                <a:gd name="T41" fmla="*/ 395 h 400"/>
                <a:gd name="T42" fmla="*/ 262 w 277"/>
                <a:gd name="T43" fmla="*/ 399 h 400"/>
                <a:gd name="T44" fmla="*/ 268 w 277"/>
                <a:gd name="T45" fmla="*/ 400 h 400"/>
                <a:gd name="T46" fmla="*/ 276 w 277"/>
                <a:gd name="T47" fmla="*/ 397 h 400"/>
                <a:gd name="T48" fmla="*/ 277 w 277"/>
                <a:gd name="T49" fmla="*/ 391 h 400"/>
                <a:gd name="T50" fmla="*/ 266 w 277"/>
                <a:gd name="T51" fmla="*/ 386 h 400"/>
                <a:gd name="T52" fmla="*/ 256 w 277"/>
                <a:gd name="T53" fmla="*/ 368 h 400"/>
                <a:gd name="T54" fmla="*/ 237 w 277"/>
                <a:gd name="T55" fmla="*/ 359 h 400"/>
                <a:gd name="T56" fmla="*/ 236 w 277"/>
                <a:gd name="T57" fmla="*/ 359 h 400"/>
                <a:gd name="T58" fmla="*/ 235 w 277"/>
                <a:gd name="T59" fmla="*/ 359 h 400"/>
                <a:gd name="T60" fmla="*/ 214 w 277"/>
                <a:gd name="T61" fmla="*/ 361 h 400"/>
                <a:gd name="T62" fmla="*/ 211 w 277"/>
                <a:gd name="T63" fmla="*/ 361 h 400"/>
                <a:gd name="T64" fmla="*/ 166 w 277"/>
                <a:gd name="T65" fmla="*/ 344 h 400"/>
                <a:gd name="T66" fmla="*/ 154 w 277"/>
                <a:gd name="T67" fmla="*/ 318 h 400"/>
                <a:gd name="T68" fmla="*/ 158 w 277"/>
                <a:gd name="T69" fmla="*/ 300 h 400"/>
                <a:gd name="T70" fmla="*/ 137 w 277"/>
                <a:gd name="T71" fmla="*/ 254 h 400"/>
                <a:gd name="T72" fmla="*/ 103 w 277"/>
                <a:gd name="T73" fmla="*/ 214 h 400"/>
                <a:gd name="T74" fmla="*/ 101 w 277"/>
                <a:gd name="T75" fmla="*/ 149 h 400"/>
                <a:gd name="T76" fmla="*/ 31 w 277"/>
                <a:gd name="T77" fmla="*/ 65 h 400"/>
                <a:gd name="T78" fmla="*/ 19 w 277"/>
                <a:gd name="T79" fmla="*/ 41 h 400"/>
                <a:gd name="T80" fmla="*/ 27 w 277"/>
                <a:gd name="T81" fmla="*/ 35 h 400"/>
                <a:gd name="T82" fmla="*/ 30 w 277"/>
                <a:gd name="T83" fmla="*/ 5 h 400"/>
                <a:gd name="T84" fmla="*/ 32 w 277"/>
                <a:gd name="T8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400">
                  <a:moveTo>
                    <a:pt x="32" y="0"/>
                  </a:moveTo>
                  <a:cubicBezTo>
                    <a:pt x="24" y="2"/>
                    <a:pt x="16" y="7"/>
                    <a:pt x="14" y="14"/>
                  </a:cubicBezTo>
                  <a:cubicBezTo>
                    <a:pt x="12" y="24"/>
                    <a:pt x="19" y="37"/>
                    <a:pt x="12" y="44"/>
                  </a:cubicBezTo>
                  <a:cubicBezTo>
                    <a:pt x="10" y="47"/>
                    <a:pt x="6" y="48"/>
                    <a:pt x="4" y="50"/>
                  </a:cubicBezTo>
                  <a:cubicBezTo>
                    <a:pt x="0" y="55"/>
                    <a:pt x="1" y="60"/>
                    <a:pt x="4" y="65"/>
                  </a:cubicBezTo>
                  <a:cubicBezTo>
                    <a:pt x="7" y="68"/>
                    <a:pt x="12" y="72"/>
                    <a:pt x="16" y="73"/>
                  </a:cubicBezTo>
                  <a:cubicBezTo>
                    <a:pt x="49" y="90"/>
                    <a:pt x="82" y="119"/>
                    <a:pt x="86" y="158"/>
                  </a:cubicBezTo>
                  <a:cubicBezTo>
                    <a:pt x="88" y="180"/>
                    <a:pt x="80" y="203"/>
                    <a:pt x="88" y="223"/>
                  </a:cubicBezTo>
                  <a:cubicBezTo>
                    <a:pt x="94" y="239"/>
                    <a:pt x="109" y="251"/>
                    <a:pt x="121" y="263"/>
                  </a:cubicBezTo>
                  <a:cubicBezTo>
                    <a:pt x="133" y="275"/>
                    <a:pt x="145" y="291"/>
                    <a:pt x="142" y="308"/>
                  </a:cubicBezTo>
                  <a:cubicBezTo>
                    <a:pt x="142" y="309"/>
                    <a:pt x="142" y="309"/>
                    <a:pt x="142" y="309"/>
                  </a:cubicBezTo>
                  <a:cubicBezTo>
                    <a:pt x="141" y="313"/>
                    <a:pt x="140" y="317"/>
                    <a:pt x="139" y="320"/>
                  </a:cubicBezTo>
                  <a:cubicBezTo>
                    <a:pt x="139" y="322"/>
                    <a:pt x="138" y="325"/>
                    <a:pt x="138" y="327"/>
                  </a:cubicBezTo>
                  <a:cubicBezTo>
                    <a:pt x="137" y="337"/>
                    <a:pt x="144" y="346"/>
                    <a:pt x="151" y="353"/>
                  </a:cubicBezTo>
                  <a:cubicBezTo>
                    <a:pt x="163" y="364"/>
                    <a:pt x="179" y="370"/>
                    <a:pt x="195" y="370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05" y="370"/>
                    <a:pt x="212" y="368"/>
                    <a:pt x="219" y="368"/>
                  </a:cubicBezTo>
                  <a:cubicBezTo>
                    <a:pt x="220" y="368"/>
                    <a:pt x="220" y="368"/>
                    <a:pt x="221" y="368"/>
                  </a:cubicBezTo>
                  <a:cubicBezTo>
                    <a:pt x="221" y="368"/>
                    <a:pt x="221" y="368"/>
                    <a:pt x="222" y="368"/>
                  </a:cubicBezTo>
                  <a:cubicBezTo>
                    <a:pt x="229" y="368"/>
                    <a:pt x="236" y="371"/>
                    <a:pt x="241" y="377"/>
                  </a:cubicBezTo>
                  <a:cubicBezTo>
                    <a:pt x="245" y="383"/>
                    <a:pt x="245" y="391"/>
                    <a:pt x="250" y="395"/>
                  </a:cubicBezTo>
                  <a:cubicBezTo>
                    <a:pt x="254" y="398"/>
                    <a:pt x="258" y="399"/>
                    <a:pt x="262" y="399"/>
                  </a:cubicBezTo>
                  <a:cubicBezTo>
                    <a:pt x="264" y="400"/>
                    <a:pt x="266" y="400"/>
                    <a:pt x="268" y="400"/>
                  </a:cubicBezTo>
                  <a:cubicBezTo>
                    <a:pt x="271" y="400"/>
                    <a:pt x="274" y="399"/>
                    <a:pt x="276" y="397"/>
                  </a:cubicBezTo>
                  <a:cubicBezTo>
                    <a:pt x="276" y="395"/>
                    <a:pt x="277" y="393"/>
                    <a:pt x="277" y="391"/>
                  </a:cubicBezTo>
                  <a:cubicBezTo>
                    <a:pt x="273" y="390"/>
                    <a:pt x="269" y="389"/>
                    <a:pt x="266" y="386"/>
                  </a:cubicBezTo>
                  <a:cubicBezTo>
                    <a:pt x="261" y="382"/>
                    <a:pt x="260" y="374"/>
                    <a:pt x="256" y="368"/>
                  </a:cubicBezTo>
                  <a:cubicBezTo>
                    <a:pt x="251" y="363"/>
                    <a:pt x="244" y="359"/>
                    <a:pt x="237" y="359"/>
                  </a:cubicBezTo>
                  <a:cubicBezTo>
                    <a:pt x="237" y="359"/>
                    <a:pt x="236" y="359"/>
                    <a:pt x="236" y="359"/>
                  </a:cubicBezTo>
                  <a:cubicBezTo>
                    <a:pt x="236" y="359"/>
                    <a:pt x="235" y="359"/>
                    <a:pt x="235" y="359"/>
                  </a:cubicBezTo>
                  <a:cubicBezTo>
                    <a:pt x="228" y="359"/>
                    <a:pt x="221" y="361"/>
                    <a:pt x="214" y="361"/>
                  </a:cubicBezTo>
                  <a:cubicBezTo>
                    <a:pt x="213" y="361"/>
                    <a:pt x="212" y="361"/>
                    <a:pt x="211" y="361"/>
                  </a:cubicBezTo>
                  <a:cubicBezTo>
                    <a:pt x="194" y="361"/>
                    <a:pt x="179" y="355"/>
                    <a:pt x="166" y="344"/>
                  </a:cubicBezTo>
                  <a:cubicBezTo>
                    <a:pt x="159" y="337"/>
                    <a:pt x="153" y="328"/>
                    <a:pt x="154" y="318"/>
                  </a:cubicBezTo>
                  <a:cubicBezTo>
                    <a:pt x="154" y="312"/>
                    <a:pt x="157" y="306"/>
                    <a:pt x="158" y="300"/>
                  </a:cubicBezTo>
                  <a:cubicBezTo>
                    <a:pt x="161" y="283"/>
                    <a:pt x="149" y="267"/>
                    <a:pt x="137" y="254"/>
                  </a:cubicBezTo>
                  <a:cubicBezTo>
                    <a:pt x="124" y="242"/>
                    <a:pt x="110" y="231"/>
                    <a:pt x="103" y="214"/>
                  </a:cubicBezTo>
                  <a:cubicBezTo>
                    <a:pt x="96" y="194"/>
                    <a:pt x="103" y="171"/>
                    <a:pt x="101" y="149"/>
                  </a:cubicBezTo>
                  <a:cubicBezTo>
                    <a:pt x="98" y="111"/>
                    <a:pt x="64" y="81"/>
                    <a:pt x="31" y="65"/>
                  </a:cubicBezTo>
                  <a:cubicBezTo>
                    <a:pt x="23" y="61"/>
                    <a:pt x="11" y="51"/>
                    <a:pt x="19" y="41"/>
                  </a:cubicBezTo>
                  <a:cubicBezTo>
                    <a:pt x="22" y="39"/>
                    <a:pt x="25" y="37"/>
                    <a:pt x="27" y="35"/>
                  </a:cubicBezTo>
                  <a:cubicBezTo>
                    <a:pt x="34" y="28"/>
                    <a:pt x="27" y="15"/>
                    <a:pt x="30" y="5"/>
                  </a:cubicBezTo>
                  <a:cubicBezTo>
                    <a:pt x="30" y="4"/>
                    <a:pt x="31" y="2"/>
                    <a:pt x="32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$ļîdè">
              <a:extLst>
                <a:ext uri="{FF2B5EF4-FFF2-40B4-BE49-F238E27FC236}">
                  <a16:creationId xmlns:a16="http://schemas.microsoft.com/office/drawing/2014/main" id="{2D07E01F-0348-4368-9F82-340CE12C553A}"/>
                </a:ext>
              </a:extLst>
            </p:cNvPr>
            <p:cNvSpPr/>
            <p:nvPr/>
          </p:nvSpPr>
          <p:spPr bwMode="auto">
            <a:xfrm>
              <a:off x="4624388" y="2655888"/>
              <a:ext cx="384175" cy="573088"/>
            </a:xfrm>
            <a:custGeom>
              <a:avLst/>
              <a:gdLst>
                <a:gd name="T0" fmla="*/ 174 w 276"/>
                <a:gd name="T1" fmla="*/ 343 h 413"/>
                <a:gd name="T2" fmla="*/ 102 w 276"/>
                <a:gd name="T3" fmla="*/ 343 h 413"/>
                <a:gd name="T4" fmla="*/ 102 w 276"/>
                <a:gd name="T5" fmla="*/ 413 h 413"/>
                <a:gd name="T6" fmla="*/ 174 w 276"/>
                <a:gd name="T7" fmla="*/ 413 h 413"/>
                <a:gd name="T8" fmla="*/ 174 w 276"/>
                <a:gd name="T9" fmla="*/ 343 h 413"/>
                <a:gd name="T10" fmla="*/ 138 w 276"/>
                <a:gd name="T11" fmla="*/ 0 h 413"/>
                <a:gd name="T12" fmla="*/ 0 w 276"/>
                <a:gd name="T13" fmla="*/ 136 h 413"/>
                <a:gd name="T14" fmla="*/ 69 w 276"/>
                <a:gd name="T15" fmla="*/ 136 h 413"/>
                <a:gd name="T16" fmla="*/ 138 w 276"/>
                <a:gd name="T17" fmla="*/ 67 h 413"/>
                <a:gd name="T18" fmla="*/ 138 w 276"/>
                <a:gd name="T19" fmla="*/ 67 h 413"/>
                <a:gd name="T20" fmla="*/ 138 w 276"/>
                <a:gd name="T21" fmla="*/ 67 h 413"/>
                <a:gd name="T22" fmla="*/ 207 w 276"/>
                <a:gd name="T23" fmla="*/ 135 h 413"/>
                <a:gd name="T24" fmla="*/ 103 w 276"/>
                <a:gd name="T25" fmla="*/ 307 h 413"/>
                <a:gd name="T26" fmla="*/ 172 w 276"/>
                <a:gd name="T27" fmla="*/ 307 h 413"/>
                <a:gd name="T28" fmla="*/ 172 w 276"/>
                <a:gd name="T29" fmla="*/ 307 h 413"/>
                <a:gd name="T30" fmla="*/ 276 w 276"/>
                <a:gd name="T31" fmla="*/ 135 h 413"/>
                <a:gd name="T32" fmla="*/ 140 w 276"/>
                <a:gd name="T33" fmla="*/ 0 h 413"/>
                <a:gd name="T34" fmla="*/ 138 w 276"/>
                <a:gd name="T3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6" h="413">
                  <a:moveTo>
                    <a:pt x="174" y="343"/>
                  </a:moveTo>
                  <a:cubicBezTo>
                    <a:pt x="102" y="343"/>
                    <a:pt x="102" y="343"/>
                    <a:pt x="102" y="343"/>
                  </a:cubicBezTo>
                  <a:cubicBezTo>
                    <a:pt x="102" y="413"/>
                    <a:pt x="102" y="413"/>
                    <a:pt x="102" y="413"/>
                  </a:cubicBezTo>
                  <a:cubicBezTo>
                    <a:pt x="174" y="413"/>
                    <a:pt x="174" y="413"/>
                    <a:pt x="174" y="413"/>
                  </a:cubicBezTo>
                  <a:cubicBezTo>
                    <a:pt x="174" y="343"/>
                    <a:pt x="174" y="343"/>
                    <a:pt x="174" y="343"/>
                  </a:cubicBezTo>
                  <a:moveTo>
                    <a:pt x="138" y="0"/>
                  </a:moveTo>
                  <a:cubicBezTo>
                    <a:pt x="62" y="0"/>
                    <a:pt x="1" y="61"/>
                    <a:pt x="0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98"/>
                    <a:pt x="100" y="68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76" y="67"/>
                    <a:pt x="207" y="97"/>
                    <a:pt x="207" y="135"/>
                  </a:cubicBezTo>
                  <a:cubicBezTo>
                    <a:pt x="207" y="205"/>
                    <a:pt x="103" y="198"/>
                    <a:pt x="103" y="307"/>
                  </a:cubicBezTo>
                  <a:cubicBezTo>
                    <a:pt x="172" y="307"/>
                    <a:pt x="172" y="307"/>
                    <a:pt x="172" y="307"/>
                  </a:cubicBezTo>
                  <a:cubicBezTo>
                    <a:pt x="172" y="307"/>
                    <a:pt x="172" y="307"/>
                    <a:pt x="172" y="307"/>
                  </a:cubicBezTo>
                  <a:cubicBezTo>
                    <a:pt x="172" y="232"/>
                    <a:pt x="276" y="222"/>
                    <a:pt x="276" y="135"/>
                  </a:cubicBezTo>
                  <a:cubicBezTo>
                    <a:pt x="275" y="61"/>
                    <a:pt x="214" y="1"/>
                    <a:pt x="140" y="0"/>
                  </a:cubicBezTo>
                  <a:cubicBezTo>
                    <a:pt x="139" y="0"/>
                    <a:pt x="139" y="0"/>
                    <a:pt x="138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s1îḓé">
              <a:extLst>
                <a:ext uri="{FF2B5EF4-FFF2-40B4-BE49-F238E27FC236}">
                  <a16:creationId xmlns:a16="http://schemas.microsoft.com/office/drawing/2014/main" id="{606B516E-1B8A-4821-AC19-73F089F88CFC}"/>
                </a:ext>
              </a:extLst>
            </p:cNvPr>
            <p:cNvSpPr/>
            <p:nvPr/>
          </p:nvSpPr>
          <p:spPr bwMode="auto">
            <a:xfrm>
              <a:off x="5376863" y="3335338"/>
              <a:ext cx="384175" cy="574675"/>
            </a:xfrm>
            <a:custGeom>
              <a:avLst/>
              <a:gdLst>
                <a:gd name="T0" fmla="*/ 174 w 277"/>
                <a:gd name="T1" fmla="*/ 343 h 413"/>
                <a:gd name="T2" fmla="*/ 103 w 277"/>
                <a:gd name="T3" fmla="*/ 343 h 413"/>
                <a:gd name="T4" fmla="*/ 103 w 277"/>
                <a:gd name="T5" fmla="*/ 413 h 413"/>
                <a:gd name="T6" fmla="*/ 174 w 277"/>
                <a:gd name="T7" fmla="*/ 413 h 413"/>
                <a:gd name="T8" fmla="*/ 174 w 277"/>
                <a:gd name="T9" fmla="*/ 343 h 413"/>
                <a:gd name="T10" fmla="*/ 138 w 277"/>
                <a:gd name="T11" fmla="*/ 0 h 413"/>
                <a:gd name="T12" fmla="*/ 0 w 277"/>
                <a:gd name="T13" fmla="*/ 136 h 413"/>
                <a:gd name="T14" fmla="*/ 69 w 277"/>
                <a:gd name="T15" fmla="*/ 136 h 413"/>
                <a:gd name="T16" fmla="*/ 138 w 277"/>
                <a:gd name="T17" fmla="*/ 67 h 413"/>
                <a:gd name="T18" fmla="*/ 138 w 277"/>
                <a:gd name="T19" fmla="*/ 67 h 413"/>
                <a:gd name="T20" fmla="*/ 139 w 277"/>
                <a:gd name="T21" fmla="*/ 67 h 413"/>
                <a:gd name="T22" fmla="*/ 207 w 277"/>
                <a:gd name="T23" fmla="*/ 135 h 413"/>
                <a:gd name="T24" fmla="*/ 104 w 277"/>
                <a:gd name="T25" fmla="*/ 307 h 413"/>
                <a:gd name="T26" fmla="*/ 173 w 277"/>
                <a:gd name="T27" fmla="*/ 307 h 413"/>
                <a:gd name="T28" fmla="*/ 276 w 277"/>
                <a:gd name="T29" fmla="*/ 135 h 413"/>
                <a:gd name="T30" fmla="*/ 140 w 277"/>
                <a:gd name="T31" fmla="*/ 0 h 413"/>
                <a:gd name="T32" fmla="*/ 138 w 277"/>
                <a:gd name="T3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413">
                  <a:moveTo>
                    <a:pt x="174" y="343"/>
                  </a:moveTo>
                  <a:cubicBezTo>
                    <a:pt x="103" y="343"/>
                    <a:pt x="103" y="343"/>
                    <a:pt x="103" y="343"/>
                  </a:cubicBezTo>
                  <a:cubicBezTo>
                    <a:pt x="103" y="413"/>
                    <a:pt x="103" y="413"/>
                    <a:pt x="103" y="413"/>
                  </a:cubicBezTo>
                  <a:cubicBezTo>
                    <a:pt x="174" y="413"/>
                    <a:pt x="174" y="413"/>
                    <a:pt x="174" y="413"/>
                  </a:cubicBezTo>
                  <a:cubicBezTo>
                    <a:pt x="174" y="343"/>
                    <a:pt x="174" y="343"/>
                    <a:pt x="174" y="343"/>
                  </a:cubicBezTo>
                  <a:moveTo>
                    <a:pt x="138" y="0"/>
                  </a:moveTo>
                  <a:cubicBezTo>
                    <a:pt x="62" y="0"/>
                    <a:pt x="1" y="60"/>
                    <a:pt x="0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98"/>
                    <a:pt x="100" y="67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39" y="67"/>
                    <a:pt x="139" y="67"/>
                  </a:cubicBezTo>
                  <a:cubicBezTo>
                    <a:pt x="176" y="67"/>
                    <a:pt x="207" y="97"/>
                    <a:pt x="207" y="135"/>
                  </a:cubicBezTo>
                  <a:cubicBezTo>
                    <a:pt x="207" y="204"/>
                    <a:pt x="104" y="198"/>
                    <a:pt x="104" y="307"/>
                  </a:cubicBezTo>
                  <a:cubicBezTo>
                    <a:pt x="173" y="307"/>
                    <a:pt x="173" y="307"/>
                    <a:pt x="173" y="307"/>
                  </a:cubicBezTo>
                  <a:cubicBezTo>
                    <a:pt x="173" y="231"/>
                    <a:pt x="277" y="222"/>
                    <a:pt x="276" y="135"/>
                  </a:cubicBezTo>
                  <a:cubicBezTo>
                    <a:pt x="275" y="60"/>
                    <a:pt x="214" y="1"/>
                    <a:pt x="140" y="0"/>
                  </a:cubicBezTo>
                  <a:cubicBezTo>
                    <a:pt x="139" y="0"/>
                    <a:pt x="139" y="0"/>
                    <a:pt x="138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ṡļîdè">
              <a:extLst>
                <a:ext uri="{FF2B5EF4-FFF2-40B4-BE49-F238E27FC236}">
                  <a16:creationId xmlns:a16="http://schemas.microsoft.com/office/drawing/2014/main" id="{5458CC67-6606-49BB-A8C1-87BC69B260B6}"/>
                </a:ext>
              </a:extLst>
            </p:cNvPr>
            <p:cNvSpPr/>
            <p:nvPr/>
          </p:nvSpPr>
          <p:spPr bwMode="auto">
            <a:xfrm>
              <a:off x="5899150" y="2287588"/>
              <a:ext cx="279400" cy="417513"/>
            </a:xfrm>
            <a:custGeom>
              <a:avLst/>
              <a:gdLst>
                <a:gd name="T0" fmla="*/ 126 w 201"/>
                <a:gd name="T1" fmla="*/ 250 h 301"/>
                <a:gd name="T2" fmla="*/ 75 w 201"/>
                <a:gd name="T3" fmla="*/ 250 h 301"/>
                <a:gd name="T4" fmla="*/ 75 w 201"/>
                <a:gd name="T5" fmla="*/ 301 h 301"/>
                <a:gd name="T6" fmla="*/ 126 w 201"/>
                <a:gd name="T7" fmla="*/ 301 h 301"/>
                <a:gd name="T8" fmla="*/ 126 w 201"/>
                <a:gd name="T9" fmla="*/ 250 h 301"/>
                <a:gd name="T10" fmla="*/ 101 w 201"/>
                <a:gd name="T11" fmla="*/ 0 h 301"/>
                <a:gd name="T12" fmla="*/ 100 w 201"/>
                <a:gd name="T13" fmla="*/ 0 h 301"/>
                <a:gd name="T14" fmla="*/ 0 w 201"/>
                <a:gd name="T15" fmla="*/ 101 h 301"/>
                <a:gd name="T16" fmla="*/ 50 w 201"/>
                <a:gd name="T17" fmla="*/ 101 h 301"/>
                <a:gd name="T18" fmla="*/ 101 w 201"/>
                <a:gd name="T19" fmla="*/ 50 h 301"/>
                <a:gd name="T20" fmla="*/ 101 w 201"/>
                <a:gd name="T21" fmla="*/ 50 h 301"/>
                <a:gd name="T22" fmla="*/ 101 w 201"/>
                <a:gd name="T23" fmla="*/ 50 h 301"/>
                <a:gd name="T24" fmla="*/ 151 w 201"/>
                <a:gd name="T25" fmla="*/ 100 h 301"/>
                <a:gd name="T26" fmla="*/ 76 w 201"/>
                <a:gd name="T27" fmla="*/ 224 h 301"/>
                <a:gd name="T28" fmla="*/ 126 w 201"/>
                <a:gd name="T29" fmla="*/ 224 h 301"/>
                <a:gd name="T30" fmla="*/ 201 w 201"/>
                <a:gd name="T31" fmla="*/ 100 h 301"/>
                <a:gd name="T32" fmla="*/ 101 w 201"/>
                <a:gd name="T3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301">
                  <a:moveTo>
                    <a:pt x="126" y="250"/>
                  </a:moveTo>
                  <a:cubicBezTo>
                    <a:pt x="75" y="250"/>
                    <a:pt x="75" y="250"/>
                    <a:pt x="75" y="250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126" y="301"/>
                    <a:pt x="126" y="301"/>
                    <a:pt x="126" y="301"/>
                  </a:cubicBezTo>
                  <a:cubicBezTo>
                    <a:pt x="126" y="250"/>
                    <a:pt x="126" y="250"/>
                    <a:pt x="126" y="250"/>
                  </a:cubicBezTo>
                  <a:moveTo>
                    <a:pt x="101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1" y="73"/>
                    <a:pt x="73" y="51"/>
                    <a:pt x="101" y="50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28" y="50"/>
                    <a:pt x="151" y="72"/>
                    <a:pt x="151" y="100"/>
                  </a:cubicBezTo>
                  <a:cubicBezTo>
                    <a:pt x="151" y="150"/>
                    <a:pt x="76" y="145"/>
                    <a:pt x="7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6" y="170"/>
                    <a:pt x="201" y="162"/>
                    <a:pt x="201" y="100"/>
                  </a:cubicBezTo>
                  <a:cubicBezTo>
                    <a:pt x="201" y="45"/>
                    <a:pt x="156" y="0"/>
                    <a:pt x="101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ŝḻiḓé">
              <a:extLst>
                <a:ext uri="{FF2B5EF4-FFF2-40B4-BE49-F238E27FC236}">
                  <a16:creationId xmlns:a16="http://schemas.microsoft.com/office/drawing/2014/main" id="{3A53E740-F289-48E0-A883-45072325A891}"/>
                </a:ext>
              </a:extLst>
            </p:cNvPr>
            <p:cNvSpPr/>
            <p:nvPr/>
          </p:nvSpPr>
          <p:spPr bwMode="auto">
            <a:xfrm>
              <a:off x="7204075" y="2570163"/>
              <a:ext cx="158750" cy="234950"/>
            </a:xfrm>
            <a:custGeom>
              <a:avLst/>
              <a:gdLst>
                <a:gd name="T0" fmla="*/ 72 w 114"/>
                <a:gd name="T1" fmla="*/ 140 h 169"/>
                <a:gd name="T2" fmla="*/ 43 w 114"/>
                <a:gd name="T3" fmla="*/ 140 h 169"/>
                <a:gd name="T4" fmla="*/ 43 w 114"/>
                <a:gd name="T5" fmla="*/ 169 h 169"/>
                <a:gd name="T6" fmla="*/ 72 w 114"/>
                <a:gd name="T7" fmla="*/ 169 h 169"/>
                <a:gd name="T8" fmla="*/ 72 w 114"/>
                <a:gd name="T9" fmla="*/ 140 h 169"/>
                <a:gd name="T10" fmla="*/ 57 w 114"/>
                <a:gd name="T11" fmla="*/ 0 h 169"/>
                <a:gd name="T12" fmla="*/ 0 w 114"/>
                <a:gd name="T13" fmla="*/ 56 h 169"/>
                <a:gd name="T14" fmla="*/ 29 w 114"/>
                <a:gd name="T15" fmla="*/ 56 h 169"/>
                <a:gd name="T16" fmla="*/ 57 w 114"/>
                <a:gd name="T17" fmla="*/ 27 h 169"/>
                <a:gd name="T18" fmla="*/ 57 w 114"/>
                <a:gd name="T19" fmla="*/ 27 h 169"/>
                <a:gd name="T20" fmla="*/ 85 w 114"/>
                <a:gd name="T21" fmla="*/ 55 h 169"/>
                <a:gd name="T22" fmla="*/ 43 w 114"/>
                <a:gd name="T23" fmla="*/ 126 h 169"/>
                <a:gd name="T24" fmla="*/ 71 w 114"/>
                <a:gd name="T25" fmla="*/ 126 h 169"/>
                <a:gd name="T26" fmla="*/ 114 w 114"/>
                <a:gd name="T27" fmla="*/ 55 h 169"/>
                <a:gd name="T28" fmla="*/ 58 w 114"/>
                <a:gd name="T29" fmla="*/ 0 h 169"/>
                <a:gd name="T30" fmla="*/ 57 w 114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69">
                  <a:moveTo>
                    <a:pt x="72" y="140"/>
                  </a:moveTo>
                  <a:cubicBezTo>
                    <a:pt x="43" y="140"/>
                    <a:pt x="43" y="140"/>
                    <a:pt x="43" y="140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72" y="140"/>
                    <a:pt x="72" y="140"/>
                    <a:pt x="72" y="140"/>
                  </a:cubicBezTo>
                  <a:moveTo>
                    <a:pt x="57" y="0"/>
                  </a:moveTo>
                  <a:cubicBezTo>
                    <a:pt x="26" y="0"/>
                    <a:pt x="1" y="25"/>
                    <a:pt x="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0"/>
                    <a:pt x="41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73" y="27"/>
                    <a:pt x="85" y="40"/>
                    <a:pt x="85" y="55"/>
                  </a:cubicBezTo>
                  <a:cubicBezTo>
                    <a:pt x="85" y="84"/>
                    <a:pt x="43" y="81"/>
                    <a:pt x="43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95"/>
                    <a:pt x="114" y="90"/>
                    <a:pt x="114" y="55"/>
                  </a:cubicBezTo>
                  <a:cubicBezTo>
                    <a:pt x="113" y="25"/>
                    <a:pt x="88" y="1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śḻïḋe">
              <a:extLst>
                <a:ext uri="{FF2B5EF4-FFF2-40B4-BE49-F238E27FC236}">
                  <a16:creationId xmlns:a16="http://schemas.microsoft.com/office/drawing/2014/main" id="{4C907F72-52D8-4622-A8FB-B7CD5AF51B13}"/>
                </a:ext>
              </a:extLst>
            </p:cNvPr>
            <p:cNvSpPr/>
            <p:nvPr/>
          </p:nvSpPr>
          <p:spPr bwMode="auto">
            <a:xfrm>
              <a:off x="7827963" y="4391026"/>
              <a:ext cx="157163" cy="234950"/>
            </a:xfrm>
            <a:custGeom>
              <a:avLst/>
              <a:gdLst>
                <a:gd name="T0" fmla="*/ 71 w 113"/>
                <a:gd name="T1" fmla="*/ 140 h 169"/>
                <a:gd name="T2" fmla="*/ 42 w 113"/>
                <a:gd name="T3" fmla="*/ 140 h 169"/>
                <a:gd name="T4" fmla="*/ 42 w 113"/>
                <a:gd name="T5" fmla="*/ 169 h 169"/>
                <a:gd name="T6" fmla="*/ 71 w 113"/>
                <a:gd name="T7" fmla="*/ 169 h 169"/>
                <a:gd name="T8" fmla="*/ 71 w 113"/>
                <a:gd name="T9" fmla="*/ 140 h 169"/>
                <a:gd name="T10" fmla="*/ 56 w 113"/>
                <a:gd name="T11" fmla="*/ 0 h 169"/>
                <a:gd name="T12" fmla="*/ 0 w 113"/>
                <a:gd name="T13" fmla="*/ 56 h 169"/>
                <a:gd name="T14" fmla="*/ 28 w 113"/>
                <a:gd name="T15" fmla="*/ 56 h 169"/>
                <a:gd name="T16" fmla="*/ 56 w 113"/>
                <a:gd name="T17" fmla="*/ 27 h 169"/>
                <a:gd name="T18" fmla="*/ 56 w 113"/>
                <a:gd name="T19" fmla="*/ 27 h 169"/>
                <a:gd name="T20" fmla="*/ 85 w 113"/>
                <a:gd name="T21" fmla="*/ 55 h 169"/>
                <a:gd name="T22" fmla="*/ 42 w 113"/>
                <a:gd name="T23" fmla="*/ 126 h 169"/>
                <a:gd name="T24" fmla="*/ 70 w 113"/>
                <a:gd name="T25" fmla="*/ 126 h 169"/>
                <a:gd name="T26" fmla="*/ 71 w 113"/>
                <a:gd name="T27" fmla="*/ 126 h 169"/>
                <a:gd name="T28" fmla="*/ 113 w 113"/>
                <a:gd name="T29" fmla="*/ 55 h 169"/>
                <a:gd name="T30" fmla="*/ 57 w 113"/>
                <a:gd name="T31" fmla="*/ 0 h 169"/>
                <a:gd name="T32" fmla="*/ 56 w 113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69">
                  <a:moveTo>
                    <a:pt x="71" y="140"/>
                  </a:moveTo>
                  <a:cubicBezTo>
                    <a:pt x="42" y="140"/>
                    <a:pt x="42" y="140"/>
                    <a:pt x="42" y="140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40"/>
                    <a:pt x="71" y="140"/>
                    <a:pt x="71" y="140"/>
                  </a:cubicBezTo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0"/>
                    <a:pt x="41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72" y="27"/>
                    <a:pt x="84" y="40"/>
                    <a:pt x="85" y="55"/>
                  </a:cubicBezTo>
                  <a:cubicBezTo>
                    <a:pt x="85" y="83"/>
                    <a:pt x="42" y="81"/>
                    <a:pt x="42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95"/>
                    <a:pt x="113" y="90"/>
                    <a:pt x="113" y="55"/>
                  </a:cubicBezTo>
                  <a:cubicBezTo>
                    <a:pt x="112" y="25"/>
                    <a:pt x="88" y="1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5" name="矩形 134"/>
          <p:cNvSpPr/>
          <p:nvPr/>
        </p:nvSpPr>
        <p:spPr>
          <a:xfrm>
            <a:off x="6545048" y="1933412"/>
            <a:ext cx="2863129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ea typeface="微软雅黑" panose="020B0503020204020204" pitchFamily="34" charset="-122"/>
              </a:rPr>
              <a:t>AI BOX has built-in face recognition algorithm+ 12 behavior analysis algorithms, provides API interfaces and connects with third-party platforms or </a:t>
            </a:r>
            <a:r>
              <a:rPr lang="en-US" altLang="zh-CN" sz="1600" b="1" dirty="0" err="1">
                <a:ea typeface="微软雅黑" panose="020B0503020204020204" pitchFamily="34" charset="-122"/>
              </a:rPr>
              <a:t>SaaS</a:t>
            </a:r>
            <a:r>
              <a:rPr lang="en-US" altLang="zh-CN" sz="1600" b="1" dirty="0">
                <a:ea typeface="微软雅黑" panose="020B0503020204020204" pitchFamily="34" charset="-122"/>
              </a:rPr>
              <a:t> vendors</a:t>
            </a:r>
          </a:p>
        </p:txBody>
      </p:sp>
      <p:sp>
        <p:nvSpPr>
          <p:cNvPr id="136" name="文本框 135"/>
          <p:cNvSpPr txBox="1">
            <a:spLocks noChangeArrowheads="1"/>
          </p:cNvSpPr>
          <p:nvPr/>
        </p:nvSpPr>
        <p:spPr bwMode="auto">
          <a:xfrm>
            <a:off x="396709" y="340594"/>
            <a:ext cx="4290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Cooperation Methods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48209" y="1020674"/>
            <a:ext cx="4913746" cy="5432662"/>
            <a:chOff x="748208" y="1013816"/>
            <a:chExt cx="5339741" cy="5903644"/>
          </a:xfrm>
        </p:grpSpPr>
        <p:sp>
          <p:nvSpPr>
            <p:cNvPr id="25" name="矩形 24"/>
            <p:cNvSpPr/>
            <p:nvPr/>
          </p:nvSpPr>
          <p:spPr>
            <a:xfrm>
              <a:off x="748208" y="1099778"/>
              <a:ext cx="5339741" cy="58176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482936" y="1013816"/>
              <a:ext cx="4013672" cy="1459986"/>
              <a:chOff x="1660423" y="2235526"/>
              <a:chExt cx="4655153" cy="1633928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47" t="42404" r="12303" b="22842"/>
              <a:stretch/>
            </p:blipFill>
            <p:spPr>
              <a:xfrm>
                <a:off x="1660423" y="2235526"/>
                <a:ext cx="4655153" cy="1633928"/>
              </a:xfrm>
              <a:prstGeom prst="rect">
                <a:avLst/>
              </a:prstGeom>
            </p:spPr>
          </p:pic>
          <p:sp>
            <p:nvSpPr>
              <p:cNvPr id="33" name="圆角矩形 32"/>
              <p:cNvSpPr/>
              <p:nvPr/>
            </p:nvSpPr>
            <p:spPr>
              <a:xfrm>
                <a:off x="2104234" y="2928794"/>
                <a:ext cx="1749746" cy="647543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rgbClr val="2E75B6"/>
                    </a:solidFill>
                    <a:ea typeface="微软雅黑" panose="020B0503020204020204" pitchFamily="34" charset="-122"/>
                  </a:rPr>
                  <a:t>Face recognition algorithm</a:t>
                </a:r>
                <a:endParaRPr lang="zh-CN" altLang="en-US" sz="1200" b="1" dirty="0">
                  <a:solidFill>
                    <a:srgbClr val="2E75B6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3943118" y="2928794"/>
                <a:ext cx="1995743" cy="647543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rgbClr val="2E75B6"/>
                    </a:solidFill>
                    <a:ea typeface="微软雅黑" panose="020B0503020204020204" pitchFamily="34" charset="-122"/>
                  </a:rPr>
                  <a:t>Behavior analysis algorithms</a:t>
                </a:r>
                <a:endParaRPr lang="zh-CN" altLang="en-US" sz="1200" b="1" dirty="0">
                  <a:solidFill>
                    <a:srgbClr val="2E75B6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7" name="直接箭头连接符 26"/>
            <p:cNvCxnSpPr/>
            <p:nvPr/>
          </p:nvCxnSpPr>
          <p:spPr>
            <a:xfrm>
              <a:off x="3429841" y="2456608"/>
              <a:ext cx="0" cy="8789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451074" y="2648211"/>
              <a:ext cx="107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ea typeface="微软雅黑" panose="020B0503020204020204" pitchFamily="34" charset="-122"/>
                </a:rPr>
                <a:t>API</a:t>
              </a:r>
              <a:endParaRPr lang="zh-CN" alt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02851" y="4920329"/>
              <a:ext cx="4630455" cy="334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ea typeface="微软雅黑" panose="020B0503020204020204" pitchFamily="34" charset="-122"/>
                </a:rPr>
                <a:t>Interfacing with third-party platforms or SaaS vendors</a:t>
              </a:r>
              <a:endParaRPr lang="zh-CN" altLang="en-US" sz="1400" b="1" dirty="0"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91317" y="3405012"/>
              <a:ext cx="2477047" cy="1445831"/>
              <a:chOff x="2191317" y="3405012"/>
              <a:chExt cx="2477047" cy="1445831"/>
            </a:xfrm>
          </p:grpSpPr>
          <p:pic>
            <p:nvPicPr>
              <p:cNvPr id="29" name="Picture 2" descr="https://gimg2.baidu.com/image_search/src=http%3A%2F%2Fsvcimg.jointforce.com%2Fjfservices%2Ffile%2Fprod%2F27144%2Fpic%2F1_119e6e44-027c-46a5-9281-9f37bcc8068d.png&amp;refer=http%3A%2F%2Fsvcimg.jointforce.com&amp;app=2002&amp;size=f9999,10000&amp;q=a80&amp;n=0&amp;g=0n&amp;fmt=jpeg?sec=1628061724&amp;t=342810e68d551566cb06e2d29744915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30" t="5164" r="28801" b="45022"/>
              <a:stretch/>
            </p:blipFill>
            <p:spPr bwMode="auto">
              <a:xfrm>
                <a:off x="2191317" y="3405012"/>
                <a:ext cx="2477047" cy="1445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2968257" y="4018751"/>
                <a:ext cx="796781" cy="468243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chemeClr val="bg1"/>
                    </a:solidFill>
                  </a:rPr>
                  <a:t>SaaS</a:t>
                </a:r>
                <a:endParaRPr lang="zh-CN" altLang="en-US" sz="2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820328" y="5287936"/>
            <a:ext cx="48302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ea typeface="微软雅黑" panose="020B0503020204020204" pitchFamily="34" charset="-122"/>
              </a:rPr>
              <a:t>API provided by UNV can realize the interaction of data such as video, voice, alarm, picture, device information, etc., applications with strong industry attributes can be achieved.</a:t>
            </a:r>
          </a:p>
        </p:txBody>
      </p:sp>
    </p:spTree>
    <p:extLst>
      <p:ext uri="{BB962C8B-B14F-4D97-AF65-F5344CB8AC3E}">
        <p14:creationId xmlns:p14="http://schemas.microsoft.com/office/powerpoint/2010/main" val="20210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034" y="420914"/>
            <a:ext cx="1108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35369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Matching products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57882"/>
              </p:ext>
            </p:extLst>
          </p:nvPr>
        </p:nvGraphicFramePr>
        <p:xfrm>
          <a:off x="914000" y="980728"/>
          <a:ext cx="10364000" cy="579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79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Function</a:t>
                      </a:r>
                      <a:endParaRPr lang="zh-CN" altLang="en-US" sz="18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Web</a:t>
                      </a:r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B180/Unicorn</a:t>
                      </a:r>
                      <a:endParaRPr lang="zh-CN" altLang="en-US" sz="18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EZstation</a:t>
                      </a:r>
                      <a:endParaRPr lang="zh-CN" altLang="en-US" sz="18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Third party software</a:t>
                      </a:r>
                      <a:endParaRPr lang="zh-CN" altLang="en-US" sz="1800" dirty="0"/>
                    </a:p>
                  </a:txBody>
                  <a:tcPr marL="111394" marR="111394" marT="55697" marB="5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Face</a:t>
                      </a:r>
                      <a:r>
                        <a:rPr lang="zh-CN" altLang="en-US" sz="1600" baseline="0" dirty="0"/>
                        <a:t> </a:t>
                      </a:r>
                      <a:r>
                        <a:rPr lang="en-US" altLang="zh-CN" sz="1600" baseline="0" dirty="0"/>
                        <a:t>recognition</a:t>
                      </a:r>
                      <a:endParaRPr lang="en-US" altLang="zh-CN" sz="16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en-US" altLang="zh-CN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according to the API</a:t>
                      </a:r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 face mask detection</a:t>
                      </a:r>
                      <a:endParaRPr lang="zh-CN" altLang="en-US" sz="1600" dirty="0"/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Smoking</a:t>
                      </a:r>
                      <a:r>
                        <a:rPr lang="en-US" altLang="zh-CN" sz="1600" baseline="0" dirty="0"/>
                        <a:t> detection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Calling</a:t>
                      </a:r>
                      <a:r>
                        <a:rPr lang="en-US" altLang="zh-CN" sz="1600" baseline="0" dirty="0"/>
                        <a:t> detection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 helmet detection</a:t>
                      </a:r>
                      <a:endParaRPr lang="zh-CN" altLang="en-US" sz="1600" dirty="0"/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Fire</a:t>
                      </a:r>
                      <a:r>
                        <a:rPr lang="zh-CN" altLang="en-US" sz="1600" baseline="0" dirty="0"/>
                        <a:t> </a:t>
                      </a:r>
                      <a:r>
                        <a:rPr lang="en-US" altLang="zh-CN" sz="1600" baseline="0" dirty="0"/>
                        <a:t>detection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</a:t>
                      </a:r>
                      <a:r>
                        <a:rPr lang="en-US" altLang="zh-CN" sz="1600" baseline="0" dirty="0"/>
                        <a:t> work clothes detection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People counting</a:t>
                      </a:r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Falling detection</a:t>
                      </a:r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Heat map</a:t>
                      </a:r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✗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Perimeter</a:t>
                      </a:r>
                      <a:endParaRPr lang="zh-CN" altLang="en-US" sz="16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Long stay/</a:t>
                      </a:r>
                      <a:r>
                        <a:rPr lang="en-US" altLang="zh-CN" sz="1600" baseline="0" dirty="0"/>
                        <a:t> Loitering</a:t>
                      </a:r>
                      <a:endParaRPr lang="zh-CN" altLang="en-US" sz="16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zh-CN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12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Off</a:t>
                      </a:r>
                      <a:r>
                        <a:rPr lang="zh-CN" altLang="en-US" sz="1600" baseline="0" dirty="0"/>
                        <a:t> </a:t>
                      </a:r>
                      <a:r>
                        <a:rPr lang="en-US" altLang="zh-CN" sz="1600" baseline="0" dirty="0"/>
                        <a:t>duty detection</a:t>
                      </a:r>
                      <a:endParaRPr lang="en-US" altLang="zh-CN" sz="1600" dirty="0"/>
                    </a:p>
                  </a:txBody>
                  <a:tcPr marL="111394" marR="111394" marT="55697" marB="5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developing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111394" marR="111394" marT="55697" marB="5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developing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1394" marR="111394" marT="55697" marB="5569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4" marR="111394" marT="55697" marB="55697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96709" y="340594"/>
            <a:ext cx="4659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Application scenario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312024" y="1052736"/>
            <a:ext cx="3810526" cy="2577268"/>
            <a:chOff x="419252" y="1268760"/>
            <a:chExt cx="3604038" cy="236124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48" t="20193" r="548" b="15215"/>
            <a:stretch/>
          </p:blipFill>
          <p:spPr>
            <a:xfrm>
              <a:off x="419252" y="1268760"/>
              <a:ext cx="3604038" cy="236124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397875" y="2180603"/>
              <a:ext cx="1752534" cy="422969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Petrol station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92372" y="3989207"/>
            <a:ext cx="3887604" cy="2596203"/>
            <a:chOff x="4278125" y="1268760"/>
            <a:chExt cx="3604038" cy="23921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290" b="5774"/>
            <a:stretch/>
          </p:blipFill>
          <p:spPr>
            <a:xfrm>
              <a:off x="4278125" y="1268760"/>
              <a:ext cx="3604038" cy="239212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97796" y="2225325"/>
              <a:ext cx="1024027" cy="425374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Factory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92371" y="1052737"/>
            <a:ext cx="3887605" cy="2577267"/>
            <a:chOff x="4272062" y="4042787"/>
            <a:chExt cx="3604038" cy="23612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"/>
            <a:stretch/>
          </p:blipFill>
          <p:spPr>
            <a:xfrm>
              <a:off x="4272062" y="4042787"/>
              <a:ext cx="3604038" cy="2361243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241906" y="4954630"/>
              <a:ext cx="1664348" cy="422969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Supermarket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2024" y="3989207"/>
            <a:ext cx="3816424" cy="2596203"/>
            <a:chOff x="8101143" y="4026276"/>
            <a:chExt cx="3604038" cy="238017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143" y="4026276"/>
              <a:ext cx="3604038" cy="238017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484651" y="5017781"/>
              <a:ext cx="755686" cy="423251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Bank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3287688" y="286760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Challenges in CCTV industry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03F1497-D4BA-46AF-B021-142D68DD9773}"/>
              </a:ext>
            </a:extLst>
          </p:cNvPr>
          <p:cNvSpPr txBox="1"/>
          <p:nvPr/>
        </p:nvSpPr>
        <p:spPr>
          <a:xfrm>
            <a:off x="1343472" y="2564904"/>
            <a:ext cx="176172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6000" b="1" kern="1200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470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6709" y="340594"/>
            <a:ext cx="317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Supermarket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98E1AC6-D189-4E1D-B5EF-13828270F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5721" y="1330804"/>
            <a:ext cx="5125593" cy="5122532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FA9E840F-816D-4AE3-B8FA-A861ED1985D6}"/>
              </a:ext>
            </a:extLst>
          </p:cNvPr>
          <p:cNvGrpSpPr/>
          <p:nvPr/>
        </p:nvGrpSpPr>
        <p:grpSpPr>
          <a:xfrm>
            <a:off x="1118888" y="3783534"/>
            <a:ext cx="3928077" cy="1445666"/>
            <a:chOff x="-1635865" y="5612998"/>
            <a:chExt cx="4250695" cy="145214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EF62067-A0EB-4B4A-8C2E-03B8E22CC568}"/>
                </a:ext>
              </a:extLst>
            </p:cNvPr>
            <p:cNvGrpSpPr/>
            <p:nvPr/>
          </p:nvGrpSpPr>
          <p:grpSpPr>
            <a:xfrm>
              <a:off x="617868" y="6339069"/>
              <a:ext cx="1996962" cy="382369"/>
              <a:chOff x="2977441" y="7810458"/>
              <a:chExt cx="1996962" cy="382369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67AF945-7B07-4782-BA94-E088F0DAF48C}"/>
                  </a:ext>
                </a:extLst>
              </p:cNvPr>
              <p:cNvSpPr/>
              <p:nvPr/>
            </p:nvSpPr>
            <p:spPr>
              <a:xfrm>
                <a:off x="4866403" y="8084827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7" name="连接符: 肘形 11">
                <a:extLst>
                  <a:ext uri="{FF2B5EF4-FFF2-40B4-BE49-F238E27FC236}">
                    <a16:creationId xmlns:a16="http://schemas.microsoft.com/office/drawing/2014/main" id="{5EEC9C4D-6DF1-4D2F-8E60-1542C53C9540}"/>
                  </a:ext>
                </a:extLst>
              </p:cNvPr>
              <p:cNvCxnSpPr>
                <a:cxnSpLocks/>
                <a:stCxn id="35" idx="3"/>
                <a:endCxn id="36" idx="2"/>
              </p:cNvCxnSpPr>
              <p:nvPr/>
            </p:nvCxnSpPr>
            <p:spPr>
              <a:xfrm>
                <a:off x="2977441" y="7810458"/>
                <a:ext cx="1888962" cy="32836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矩形: 圆角 9">
              <a:extLst>
                <a:ext uri="{FF2B5EF4-FFF2-40B4-BE49-F238E27FC236}">
                  <a16:creationId xmlns:a16="http://schemas.microsoft.com/office/drawing/2014/main" id="{E5D3E3A6-D566-4668-9785-4397B143EA04}"/>
                </a:ext>
              </a:extLst>
            </p:cNvPr>
            <p:cNvSpPr/>
            <p:nvPr/>
          </p:nvSpPr>
          <p:spPr>
            <a:xfrm>
              <a:off x="-1635865" y="5612998"/>
              <a:ext cx="2253733" cy="1452143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Entrance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No face mask detection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Perimeter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Face Recognition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85DD681-909B-4FDA-B3C5-06E25CA92335}"/>
              </a:ext>
            </a:extLst>
          </p:cNvPr>
          <p:cNvGrpSpPr/>
          <p:nvPr/>
        </p:nvGrpSpPr>
        <p:grpSpPr>
          <a:xfrm>
            <a:off x="1118889" y="1628722"/>
            <a:ext cx="3452464" cy="2357130"/>
            <a:chOff x="4146223" y="3053749"/>
            <a:chExt cx="3452464" cy="235713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2DA4842-7DA8-4889-8754-0CBC889769C5}"/>
                </a:ext>
              </a:extLst>
            </p:cNvPr>
            <p:cNvGrpSpPr/>
            <p:nvPr/>
          </p:nvGrpSpPr>
          <p:grpSpPr>
            <a:xfrm>
              <a:off x="6228903" y="3809873"/>
              <a:ext cx="1369784" cy="1601006"/>
              <a:chOff x="8588476" y="5281262"/>
              <a:chExt cx="1369784" cy="1601006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2E6379B2-38BC-4FE1-9414-FD82CB1FFE37}"/>
                  </a:ext>
                </a:extLst>
              </p:cNvPr>
              <p:cNvSpPr/>
              <p:nvPr/>
            </p:nvSpPr>
            <p:spPr>
              <a:xfrm>
                <a:off x="9850260" y="6774268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rgbClr val="FECB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3" name="连接符: 肘形 18">
                <a:extLst>
                  <a:ext uri="{FF2B5EF4-FFF2-40B4-BE49-F238E27FC236}">
                    <a16:creationId xmlns:a16="http://schemas.microsoft.com/office/drawing/2014/main" id="{74FD5511-4160-4985-953A-E05B62949744}"/>
                  </a:ext>
                </a:extLst>
              </p:cNvPr>
              <p:cNvCxnSpPr>
                <a:cxnSpLocks/>
                <a:stCxn id="41" idx="2"/>
                <a:endCxn id="40" idx="3"/>
              </p:cNvCxnSpPr>
              <p:nvPr/>
            </p:nvCxnSpPr>
            <p:spPr>
              <a:xfrm rot="10800000">
                <a:off x="8588476" y="5281262"/>
                <a:ext cx="1261785" cy="154700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ECB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: 圆角 16">
              <a:extLst>
                <a:ext uri="{FF2B5EF4-FFF2-40B4-BE49-F238E27FC236}">
                  <a16:creationId xmlns:a16="http://schemas.microsoft.com/office/drawing/2014/main" id="{760D8A66-02EA-4E98-B46C-012C54087B26}"/>
                </a:ext>
              </a:extLst>
            </p:cNvPr>
            <p:cNvSpPr/>
            <p:nvPr/>
          </p:nvSpPr>
          <p:spPr>
            <a:xfrm>
              <a:off x="4146223" y="3053749"/>
              <a:ext cx="2082679" cy="1512246"/>
            </a:xfrm>
            <a:prstGeom prst="roundRect">
              <a:avLst/>
            </a:prstGeom>
            <a:noFill/>
            <a:ln w="28575">
              <a:solidFill>
                <a:srgbClr val="FECB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Shopping area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People counting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Falling detection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Long stay detection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53C9F0E-932E-4786-A32F-E6BEF6CE3E29}"/>
              </a:ext>
            </a:extLst>
          </p:cNvPr>
          <p:cNvGrpSpPr/>
          <p:nvPr/>
        </p:nvGrpSpPr>
        <p:grpSpPr>
          <a:xfrm>
            <a:off x="7743150" y="2472000"/>
            <a:ext cx="3564495" cy="2577195"/>
            <a:chOff x="8273007" y="2711764"/>
            <a:chExt cx="3564495" cy="2577195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BAB4FF4-8E05-4EE0-A16D-A15CC35964CE}"/>
                </a:ext>
              </a:extLst>
            </p:cNvPr>
            <p:cNvSpPr/>
            <p:nvPr/>
          </p:nvSpPr>
          <p:spPr>
            <a:xfrm>
              <a:off x="8273007" y="5180959"/>
              <a:ext cx="108000" cy="108000"/>
            </a:xfrm>
            <a:prstGeom prst="ellipse">
              <a:avLst/>
            </a:prstGeom>
            <a:noFill/>
            <a:ln w="28575">
              <a:solidFill>
                <a:srgbClr val="205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: 圆角 27">
              <a:extLst>
                <a:ext uri="{FF2B5EF4-FFF2-40B4-BE49-F238E27FC236}">
                  <a16:creationId xmlns:a16="http://schemas.microsoft.com/office/drawing/2014/main" id="{4CC5EC53-6AFF-47B9-85D8-427F198A5A46}"/>
                </a:ext>
              </a:extLst>
            </p:cNvPr>
            <p:cNvSpPr/>
            <p:nvPr/>
          </p:nvSpPr>
          <p:spPr>
            <a:xfrm>
              <a:off x="9273627" y="2711764"/>
              <a:ext cx="2563875" cy="969557"/>
            </a:xfrm>
            <a:prstGeom prst="roundRect">
              <a:avLst/>
            </a:prstGeom>
            <a:noFill/>
            <a:ln w="28575">
              <a:solidFill>
                <a:srgbClr val="205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Warehouse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Perimeter</a:t>
              </a:r>
            </a:p>
          </p:txBody>
        </p:sp>
      </p:grpSp>
      <p:cxnSp>
        <p:nvCxnSpPr>
          <p:cNvPr id="53" name="肘形连接符 52"/>
          <p:cNvCxnSpPr>
            <a:stCxn id="45" idx="6"/>
            <a:endCxn id="46" idx="1"/>
          </p:cNvCxnSpPr>
          <p:nvPr/>
        </p:nvCxnSpPr>
        <p:spPr>
          <a:xfrm flipV="1">
            <a:off x="7851150" y="2956779"/>
            <a:ext cx="892620" cy="203841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2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569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68FA64-E10F-AA44-8AE3-38F19F44B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09" y="340594"/>
            <a:ext cx="1378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Bank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2CAC33-B9A2-D941-BCC6-15B1B0BE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74" y="1695145"/>
            <a:ext cx="5915526" cy="454216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BE953A-DB0A-3D4A-B6AF-FFAA98145EAE}"/>
              </a:ext>
            </a:extLst>
          </p:cNvPr>
          <p:cNvGrpSpPr/>
          <p:nvPr/>
        </p:nvGrpSpPr>
        <p:grpSpPr>
          <a:xfrm>
            <a:off x="6728687" y="2091723"/>
            <a:ext cx="2465624" cy="1417777"/>
            <a:chOff x="9088260" y="4519611"/>
            <a:chExt cx="2465624" cy="141777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4C660F2-1D08-CA49-A151-DDA21BA5D41B}"/>
                </a:ext>
              </a:extLst>
            </p:cNvPr>
            <p:cNvSpPr/>
            <p:nvPr/>
          </p:nvSpPr>
          <p:spPr>
            <a:xfrm>
              <a:off x="9088260" y="5829388"/>
              <a:ext cx="108000" cy="108000"/>
            </a:xfrm>
            <a:prstGeom prst="ellipse">
              <a:avLst/>
            </a:prstGeom>
            <a:noFill/>
            <a:ln w="38100">
              <a:solidFill>
                <a:srgbClr val="E29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cxnSp>
          <p:nvCxnSpPr>
            <p:cNvPr id="15" name="连接符: 肘形 27">
              <a:extLst>
                <a:ext uri="{FF2B5EF4-FFF2-40B4-BE49-F238E27FC236}">
                  <a16:creationId xmlns:a16="http://schemas.microsoft.com/office/drawing/2014/main" id="{1B2C204A-C623-8147-A43E-1A97F9391E20}"/>
                </a:ext>
              </a:extLst>
            </p:cNvPr>
            <p:cNvCxnSpPr>
              <a:cxnSpLocks/>
              <a:stCxn id="14" idx="6"/>
              <a:endCxn id="26" idx="1"/>
            </p:cNvCxnSpPr>
            <p:nvPr/>
          </p:nvCxnSpPr>
          <p:spPr>
            <a:xfrm flipV="1">
              <a:off x="9196260" y="4519611"/>
              <a:ext cx="2357624" cy="136377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E29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12D06A0-07A8-D348-8352-8853B7BC05E7}"/>
              </a:ext>
            </a:extLst>
          </p:cNvPr>
          <p:cNvGrpSpPr/>
          <p:nvPr/>
        </p:nvGrpSpPr>
        <p:grpSpPr>
          <a:xfrm>
            <a:off x="439634" y="2246512"/>
            <a:ext cx="3757045" cy="1476152"/>
            <a:chOff x="1810513" y="2280362"/>
            <a:chExt cx="3757045" cy="147615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839904E-0D84-3C4B-AD74-E73BA5717A15}"/>
                </a:ext>
              </a:extLst>
            </p:cNvPr>
            <p:cNvGrpSpPr/>
            <p:nvPr/>
          </p:nvGrpSpPr>
          <p:grpSpPr>
            <a:xfrm>
              <a:off x="4064244" y="2857546"/>
              <a:ext cx="1503314" cy="898968"/>
              <a:chOff x="6423817" y="4328935"/>
              <a:chExt cx="1503314" cy="898968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245D81D-B067-9247-BBDE-7BEDA67826BC}"/>
                  </a:ext>
                </a:extLst>
              </p:cNvPr>
              <p:cNvSpPr/>
              <p:nvPr/>
            </p:nvSpPr>
            <p:spPr>
              <a:xfrm>
                <a:off x="7819131" y="5119903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9BC4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0" name="连接符: 肘形 14">
                <a:extLst>
                  <a:ext uri="{FF2B5EF4-FFF2-40B4-BE49-F238E27FC236}">
                    <a16:creationId xmlns:a16="http://schemas.microsoft.com/office/drawing/2014/main" id="{4CF5B19E-19EF-BA4B-9195-001FE93C8807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rot="10800000">
                <a:off x="6423817" y="4328935"/>
                <a:ext cx="1395314" cy="84496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9BC4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" name="矩形: 圆角 29">
              <a:extLst>
                <a:ext uri="{FF2B5EF4-FFF2-40B4-BE49-F238E27FC236}">
                  <a16:creationId xmlns:a16="http://schemas.microsoft.com/office/drawing/2014/main" id="{7A2F8339-A05C-5A40-8EAB-6B3719C0CE8F}"/>
                </a:ext>
              </a:extLst>
            </p:cNvPr>
            <p:cNvSpPr/>
            <p:nvPr/>
          </p:nvSpPr>
          <p:spPr>
            <a:xfrm>
              <a:off x="1810513" y="2280362"/>
              <a:ext cx="2253731" cy="1154368"/>
            </a:xfrm>
            <a:prstGeom prst="roundRect">
              <a:avLst/>
            </a:prstGeom>
            <a:noFill/>
            <a:ln w="28575">
              <a:solidFill>
                <a:srgbClr val="9BC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Gate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Perimeter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Face Recognition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FD0D2A-F2F3-B944-BE22-CCFC4E5614FE}"/>
              </a:ext>
            </a:extLst>
          </p:cNvPr>
          <p:cNvGrpSpPr/>
          <p:nvPr/>
        </p:nvGrpSpPr>
        <p:grpSpPr>
          <a:xfrm>
            <a:off x="7754151" y="3254624"/>
            <a:ext cx="4318514" cy="898662"/>
            <a:chOff x="7998798" y="2683867"/>
            <a:chExt cx="4318514" cy="89866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AA46329-7B78-0B42-A795-BAD55D24A347}"/>
                </a:ext>
              </a:extLst>
            </p:cNvPr>
            <p:cNvGrpSpPr/>
            <p:nvPr/>
          </p:nvGrpSpPr>
          <p:grpSpPr>
            <a:xfrm>
              <a:off x="7998798" y="3133198"/>
              <a:ext cx="1147450" cy="449331"/>
              <a:chOff x="8818605" y="5397745"/>
              <a:chExt cx="1147450" cy="449331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BFC6E18-04A8-9D41-A029-24A00033F99C}"/>
                  </a:ext>
                </a:extLst>
              </p:cNvPr>
              <p:cNvSpPr/>
              <p:nvPr/>
            </p:nvSpPr>
            <p:spPr>
              <a:xfrm>
                <a:off x="8818605" y="5739076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7E7D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" name="连接符: 肘形 9">
                <a:extLst>
                  <a:ext uri="{FF2B5EF4-FFF2-40B4-BE49-F238E27FC236}">
                    <a16:creationId xmlns:a16="http://schemas.microsoft.com/office/drawing/2014/main" id="{415DBBDE-8229-724B-97A9-104F6B938AD2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 flipV="1">
                <a:off x="8926605" y="5397745"/>
                <a:ext cx="1039450" cy="395334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7E7D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" name="矩形: 圆角 30">
              <a:extLst>
                <a:ext uri="{FF2B5EF4-FFF2-40B4-BE49-F238E27FC236}">
                  <a16:creationId xmlns:a16="http://schemas.microsoft.com/office/drawing/2014/main" id="{DF303FD8-6ED6-C648-B2D2-509277B71FF8}"/>
                </a:ext>
              </a:extLst>
            </p:cNvPr>
            <p:cNvSpPr/>
            <p:nvPr/>
          </p:nvSpPr>
          <p:spPr>
            <a:xfrm>
              <a:off x="9146248" y="2683867"/>
              <a:ext cx="3171064" cy="898662"/>
            </a:xfrm>
            <a:prstGeom prst="roundRect">
              <a:avLst/>
            </a:prstGeom>
            <a:noFill/>
            <a:ln w="28575">
              <a:solidFill>
                <a:srgbClr val="7E7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Road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r>
                <a:rPr lang="en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ire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detection</a:t>
              </a:r>
            </a:p>
          </p:txBody>
        </p:sp>
      </p:grpSp>
      <p:sp>
        <p:nvSpPr>
          <p:cNvPr id="26" name="矩形: 圆角 31">
            <a:extLst>
              <a:ext uri="{FF2B5EF4-FFF2-40B4-BE49-F238E27FC236}">
                <a16:creationId xmlns:a16="http://schemas.microsoft.com/office/drawing/2014/main" id="{F1790823-5B78-DB43-9CF4-474E91AE23BB}"/>
              </a:ext>
            </a:extLst>
          </p:cNvPr>
          <p:cNvSpPr/>
          <p:nvPr/>
        </p:nvSpPr>
        <p:spPr>
          <a:xfrm>
            <a:off x="9194311" y="1594842"/>
            <a:ext cx="2374297" cy="993761"/>
          </a:xfrm>
          <a:prstGeom prst="roundRect">
            <a:avLst/>
          </a:prstGeom>
          <a:noFill/>
          <a:ln w="28575">
            <a:solidFill>
              <a:srgbClr val="E29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Lobby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People counting</a:t>
            </a:r>
          </a:p>
        </p:txBody>
      </p:sp>
      <p:sp>
        <p:nvSpPr>
          <p:cNvPr id="28" name="矩形: 圆角 33">
            <a:extLst>
              <a:ext uri="{FF2B5EF4-FFF2-40B4-BE49-F238E27FC236}">
                <a16:creationId xmlns:a16="http://schemas.microsoft.com/office/drawing/2014/main" id="{39F184B5-35F2-5647-B577-81AD2E8CB687}"/>
              </a:ext>
            </a:extLst>
          </p:cNvPr>
          <p:cNvSpPr/>
          <p:nvPr/>
        </p:nvSpPr>
        <p:spPr>
          <a:xfrm>
            <a:off x="439634" y="4119909"/>
            <a:ext cx="2253730" cy="1253307"/>
          </a:xfrm>
          <a:prstGeom prst="roundRect">
            <a:avLst/>
          </a:prstGeom>
          <a:noFill/>
          <a:ln w="28575">
            <a:solidFill>
              <a:srgbClr val="B53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Office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Off duty detection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Calling detection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FC2EA3-022B-224A-BF42-E055DE41137B}"/>
              </a:ext>
            </a:extLst>
          </p:cNvPr>
          <p:cNvGrpSpPr/>
          <p:nvPr/>
        </p:nvGrpSpPr>
        <p:grpSpPr>
          <a:xfrm>
            <a:off x="2693364" y="3858229"/>
            <a:ext cx="2142484" cy="888334"/>
            <a:chOff x="7815483" y="6336676"/>
            <a:chExt cx="2142484" cy="88833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2F8D68F-9A7C-F14B-9464-A52DFEAE8D0D}"/>
                </a:ext>
              </a:extLst>
            </p:cNvPr>
            <p:cNvSpPr/>
            <p:nvPr/>
          </p:nvSpPr>
          <p:spPr>
            <a:xfrm>
              <a:off x="9849967" y="6336676"/>
              <a:ext cx="108000" cy="108000"/>
            </a:xfrm>
            <a:prstGeom prst="ellipse">
              <a:avLst/>
            </a:prstGeom>
            <a:noFill/>
            <a:ln w="28575">
              <a:solidFill>
                <a:srgbClr val="B53C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连接符: 肘形 22">
              <a:extLst>
                <a:ext uri="{FF2B5EF4-FFF2-40B4-BE49-F238E27FC236}">
                  <a16:creationId xmlns:a16="http://schemas.microsoft.com/office/drawing/2014/main" id="{A8B16DDE-00FC-8B42-94FA-9B404BC3BB3A}"/>
                </a:ext>
              </a:extLst>
            </p:cNvPr>
            <p:cNvCxnSpPr>
              <a:cxnSpLocks/>
              <a:stCxn id="11" idx="2"/>
              <a:endCxn id="28" idx="3"/>
            </p:cNvCxnSpPr>
            <p:nvPr/>
          </p:nvCxnSpPr>
          <p:spPr>
            <a:xfrm rot="10800000" flipV="1">
              <a:off x="7815483" y="6390676"/>
              <a:ext cx="2034484" cy="83433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B53C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0609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E0CA7-A00D-7044-8703-7BA74FEC6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1664" y="2252705"/>
            <a:ext cx="6109642" cy="416677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6C8F54-38E6-DF4E-9484-5ADCD9D2F51A}"/>
              </a:ext>
            </a:extLst>
          </p:cNvPr>
          <p:cNvGrpSpPr/>
          <p:nvPr/>
        </p:nvGrpSpPr>
        <p:grpSpPr>
          <a:xfrm>
            <a:off x="695400" y="1700808"/>
            <a:ext cx="4584782" cy="2315511"/>
            <a:chOff x="-851260" y="5273228"/>
            <a:chExt cx="4961340" cy="23258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B75CD6E-543A-9843-BB1A-05048C0431E3}"/>
                </a:ext>
              </a:extLst>
            </p:cNvPr>
            <p:cNvGrpSpPr/>
            <p:nvPr/>
          </p:nvGrpSpPr>
          <p:grpSpPr>
            <a:xfrm>
              <a:off x="1953937" y="5726375"/>
              <a:ext cx="2156143" cy="1872740"/>
              <a:chOff x="4313510" y="7197764"/>
              <a:chExt cx="2156143" cy="187274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29B2C4D-4DC4-9649-87F8-13105982B784}"/>
                  </a:ext>
                </a:extLst>
              </p:cNvPr>
              <p:cNvSpPr/>
              <p:nvPr/>
            </p:nvSpPr>
            <p:spPr>
              <a:xfrm>
                <a:off x="6361653" y="8962504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D75E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" name="连接符: 肘形 11">
                <a:extLst>
                  <a:ext uri="{FF2B5EF4-FFF2-40B4-BE49-F238E27FC236}">
                    <a16:creationId xmlns:a16="http://schemas.microsoft.com/office/drawing/2014/main" id="{BC4F922A-A900-7846-B516-C14D72F26080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4313510" y="7197764"/>
                <a:ext cx="2027471" cy="181212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D75E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" name="矩形: 圆角 9">
              <a:extLst>
                <a:ext uri="{FF2B5EF4-FFF2-40B4-BE49-F238E27FC236}">
                  <a16:creationId xmlns:a16="http://schemas.microsoft.com/office/drawing/2014/main" id="{2B0BA033-3353-B146-8364-57B766D43CA6}"/>
                </a:ext>
              </a:extLst>
            </p:cNvPr>
            <p:cNvSpPr/>
            <p:nvPr/>
          </p:nvSpPr>
          <p:spPr>
            <a:xfrm>
              <a:off x="-851260" y="5273228"/>
              <a:ext cx="2805197" cy="906292"/>
            </a:xfrm>
            <a:prstGeom prst="roundRect">
              <a:avLst/>
            </a:prstGeom>
            <a:noFill/>
            <a:ln w="28575">
              <a:solidFill>
                <a:srgbClr val="D75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Pump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Fire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detection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Calling detection</a:t>
              </a:r>
              <a:endParaRPr lang="en" altLang="zh-CN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BC1706-67E9-D549-A475-193C82501BCA}"/>
              </a:ext>
            </a:extLst>
          </p:cNvPr>
          <p:cNvGrpSpPr/>
          <p:nvPr/>
        </p:nvGrpSpPr>
        <p:grpSpPr>
          <a:xfrm>
            <a:off x="7824192" y="2473061"/>
            <a:ext cx="4023922" cy="2700619"/>
            <a:chOff x="7873389" y="2017401"/>
            <a:chExt cx="4023922" cy="27006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40AA74-C49F-D24F-9154-EC3CD636662A}"/>
                </a:ext>
              </a:extLst>
            </p:cNvPr>
            <p:cNvGrpSpPr/>
            <p:nvPr/>
          </p:nvGrpSpPr>
          <p:grpSpPr>
            <a:xfrm>
              <a:off x="7873389" y="2598293"/>
              <a:ext cx="1357114" cy="2119727"/>
              <a:chOff x="10232962" y="4069682"/>
              <a:chExt cx="1357114" cy="2119727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4EDB81E9-5EF3-9C41-B846-5CAD34A6AAE8}"/>
                  </a:ext>
                </a:extLst>
              </p:cNvPr>
              <p:cNvSpPr/>
              <p:nvPr/>
            </p:nvSpPr>
            <p:spPr>
              <a:xfrm>
                <a:off x="10232962" y="6081409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A9C7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7" name="连接符: 肘形 23">
                <a:extLst>
                  <a:ext uri="{FF2B5EF4-FFF2-40B4-BE49-F238E27FC236}">
                    <a16:creationId xmlns:a16="http://schemas.microsoft.com/office/drawing/2014/main" id="{653684FC-8EB4-9E44-9A94-C2076DE1A588}"/>
                  </a:ext>
                </a:extLst>
              </p:cNvPr>
              <p:cNvCxnSpPr>
                <a:cxnSpLocks/>
                <a:stCxn id="16" idx="6"/>
                <a:endCxn id="15" idx="1"/>
              </p:cNvCxnSpPr>
              <p:nvPr/>
            </p:nvCxnSpPr>
            <p:spPr>
              <a:xfrm flipV="1">
                <a:off x="10340962" y="4069682"/>
                <a:ext cx="1249114" cy="2065727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A9C7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矩形: 圆角 21">
              <a:extLst>
                <a:ext uri="{FF2B5EF4-FFF2-40B4-BE49-F238E27FC236}">
                  <a16:creationId xmlns:a16="http://schemas.microsoft.com/office/drawing/2014/main" id="{66874FEB-AC8B-2941-858D-AC626999CEF8}"/>
                </a:ext>
              </a:extLst>
            </p:cNvPr>
            <p:cNvSpPr/>
            <p:nvPr/>
          </p:nvSpPr>
          <p:spPr>
            <a:xfrm>
              <a:off x="9230503" y="2017401"/>
              <a:ext cx="2666808" cy="1161783"/>
            </a:xfrm>
            <a:prstGeom prst="roundRect">
              <a:avLst/>
            </a:prstGeom>
            <a:noFill/>
            <a:ln w="28575">
              <a:solidFill>
                <a:srgbClr val="A9C7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A</a:t>
              </a:r>
              <a:r>
                <a:rPr lang="en-US" altLang="zh-CN" b="1" dirty="0" err="1">
                  <a:solidFill>
                    <a:schemeClr val="tx1"/>
                  </a:solidFill>
                  <a:cs typeface="+mn-ea"/>
                  <a:sym typeface="+mn-lt"/>
                </a:rPr>
                <a:t>uxiliary</a:t>
              </a:r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 areas</a:t>
              </a:r>
              <a:endParaRPr lang="en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Smoking detection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Calling detection</a:t>
              </a:r>
            </a:p>
            <a:p>
              <a:pPr algn="ctr"/>
              <a:r>
                <a:rPr lang="en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Work clothes detection</a:t>
              </a:r>
              <a:endParaRPr lang="en-US" altLang="zh-CN" sz="16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284A80C-59F3-1A43-BC0E-6B696BD9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09" y="340594"/>
            <a:ext cx="5411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Petrol station </a:t>
            </a:r>
          </a:p>
        </p:txBody>
      </p:sp>
    </p:spTree>
    <p:extLst>
      <p:ext uri="{BB962C8B-B14F-4D97-AF65-F5344CB8AC3E}">
        <p14:creationId xmlns:p14="http://schemas.microsoft.com/office/powerpoint/2010/main" val="594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6709" y="340594"/>
            <a:ext cx="317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Factory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669578"/>
            <a:ext cx="3816424" cy="363163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12D06A0-07A8-D348-8352-8853B7BC05E7}"/>
              </a:ext>
            </a:extLst>
          </p:cNvPr>
          <p:cNvGrpSpPr/>
          <p:nvPr/>
        </p:nvGrpSpPr>
        <p:grpSpPr>
          <a:xfrm>
            <a:off x="1491002" y="1511053"/>
            <a:ext cx="3757045" cy="1476152"/>
            <a:chOff x="1810513" y="2280362"/>
            <a:chExt cx="3757045" cy="147615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839904E-0D84-3C4B-AD74-E73BA5717A15}"/>
                </a:ext>
              </a:extLst>
            </p:cNvPr>
            <p:cNvGrpSpPr/>
            <p:nvPr/>
          </p:nvGrpSpPr>
          <p:grpSpPr>
            <a:xfrm>
              <a:off x="4064244" y="2857546"/>
              <a:ext cx="1503314" cy="898968"/>
              <a:chOff x="6423817" y="4328935"/>
              <a:chExt cx="1503314" cy="898968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C245D81D-B067-9247-BBDE-7BEDA67826BC}"/>
                  </a:ext>
                </a:extLst>
              </p:cNvPr>
              <p:cNvSpPr/>
              <p:nvPr/>
            </p:nvSpPr>
            <p:spPr>
              <a:xfrm>
                <a:off x="7819131" y="5119903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9F9B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" name="连接符: 肘形 14">
                <a:extLst>
                  <a:ext uri="{FF2B5EF4-FFF2-40B4-BE49-F238E27FC236}">
                    <a16:creationId xmlns:a16="http://schemas.microsoft.com/office/drawing/2014/main" id="{4CF5B19E-19EF-BA4B-9195-001FE93C8807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rot="10800000">
                <a:off x="6423817" y="4328935"/>
                <a:ext cx="1395314" cy="84496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9F9B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7A2F8339-A05C-5A40-8EAB-6B3719C0CE8F}"/>
                </a:ext>
              </a:extLst>
            </p:cNvPr>
            <p:cNvSpPr/>
            <p:nvPr/>
          </p:nvSpPr>
          <p:spPr>
            <a:xfrm>
              <a:off x="1810513" y="2280362"/>
              <a:ext cx="2253731" cy="917927"/>
            </a:xfrm>
            <a:prstGeom prst="roundRect">
              <a:avLst/>
            </a:prstGeom>
            <a:noFill/>
            <a:ln w="28575">
              <a:solidFill>
                <a:srgbClr val="9F9B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Staff management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Work clothes detection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No helmet detection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91001" y="3523606"/>
            <a:ext cx="4945607" cy="1353803"/>
            <a:chOff x="506047" y="2071767"/>
            <a:chExt cx="4945607" cy="1353803"/>
          </a:xfrm>
        </p:grpSpPr>
        <p:sp>
          <p:nvSpPr>
            <p:cNvPr id="19" name="矩形: 圆角 33">
              <a:extLst>
                <a:ext uri="{FF2B5EF4-FFF2-40B4-BE49-F238E27FC236}">
                  <a16:creationId xmlns:a16="http://schemas.microsoft.com/office/drawing/2014/main" id="{39F184B5-35F2-5647-B577-81AD2E8CB687}"/>
                </a:ext>
              </a:extLst>
            </p:cNvPr>
            <p:cNvSpPr/>
            <p:nvPr/>
          </p:nvSpPr>
          <p:spPr>
            <a:xfrm>
              <a:off x="506047" y="2071767"/>
              <a:ext cx="2228735" cy="124580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Warehouse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Fire detection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Face recognition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1FC2EA3-022B-224A-BF42-E055DE41137B}"/>
                </a:ext>
              </a:extLst>
            </p:cNvPr>
            <p:cNvGrpSpPr/>
            <p:nvPr/>
          </p:nvGrpSpPr>
          <p:grpSpPr>
            <a:xfrm>
              <a:off x="2734782" y="2694670"/>
              <a:ext cx="2716872" cy="730900"/>
              <a:chOff x="7025071" y="5933655"/>
              <a:chExt cx="2716872" cy="7309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2F8D68F-9A7C-F14B-9464-A52DFEAE8D0D}"/>
                  </a:ext>
                </a:extLst>
              </p:cNvPr>
              <p:cNvSpPr/>
              <p:nvPr/>
            </p:nvSpPr>
            <p:spPr>
              <a:xfrm>
                <a:off x="9633943" y="6556555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" name="连接符: 肘形 22">
                <a:extLst>
                  <a:ext uri="{FF2B5EF4-FFF2-40B4-BE49-F238E27FC236}">
                    <a16:creationId xmlns:a16="http://schemas.microsoft.com/office/drawing/2014/main" id="{A8B16DDE-00FC-8B42-94FA-9B404BC3BB3A}"/>
                  </a:ext>
                </a:extLst>
              </p:cNvPr>
              <p:cNvCxnSpPr>
                <a:cxnSpLocks/>
                <a:stCxn id="21" idx="2"/>
                <a:endCxn id="19" idx="3"/>
              </p:cNvCxnSpPr>
              <p:nvPr/>
            </p:nvCxnSpPr>
            <p:spPr>
              <a:xfrm rot="10800000">
                <a:off x="7025071" y="5933655"/>
                <a:ext cx="2608872" cy="676901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9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3143672" y="265157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Q&amp;A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03F1497-D4BA-46AF-B021-142D68DD9773}"/>
              </a:ext>
            </a:extLst>
          </p:cNvPr>
          <p:cNvSpPr txBox="1"/>
          <p:nvPr/>
        </p:nvSpPr>
        <p:spPr>
          <a:xfrm>
            <a:off x="2822109" y="2334214"/>
            <a:ext cx="176172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6000" b="1" kern="1200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863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6708" y="340594"/>
            <a:ext cx="447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Q&amp;A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64649"/>
              </p:ext>
            </p:extLst>
          </p:nvPr>
        </p:nvGraphicFramePr>
        <p:xfrm>
          <a:off x="2423592" y="2026965"/>
          <a:ext cx="7920880" cy="1368153"/>
        </p:xfrm>
        <a:graphic>
          <a:graphicData uri="http://schemas.openxmlformats.org/drawingml/2006/table">
            <a:tbl>
              <a:tblPr/>
              <a:tblGrid>
                <a:gridCol w="65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6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Model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Description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library 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Video stream based face recognition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Video stream based behavior analysis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Brand BOM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ECS-5008@A1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8-channel Intelligent Edge Computing Server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face libraries, total 100,000 face images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 (cannot be enabled simultaneously with face recognition)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0235C5WQ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ECS-5004@A1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4-channel Intelligent Edge Computing Server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face libraries, total 100,000 face images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 (cannot be enabled simultaneously with face recognition)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ECS-5008@A1-HD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8-channel Intelligent Edge Computing Server-Including HDD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face libraries, total 100,000 face images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8-ch (cannot be enabled simultaneously with face recognition)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0235C5WR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0235C5X0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ECS-5004@A1-HD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4-channel Intelligent Edge Computing Server-Including HDD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face libraries, total 100,000 face images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4-ch (cannot be enabled simultaneously with face recognition)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0235C5WS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0235C5X1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183340" y="1052736"/>
            <a:ext cx="9825320" cy="4021430"/>
            <a:chOff x="911424" y="1446659"/>
            <a:chExt cx="9825320" cy="4021430"/>
          </a:xfrm>
        </p:grpSpPr>
        <p:grpSp>
          <p:nvGrpSpPr>
            <p:cNvPr id="17" name="PA_库_组合 78">
              <a:extLst>
                <a:ext uri="{FF2B5EF4-FFF2-40B4-BE49-F238E27FC236}">
                  <a16:creationId xmlns:a16="http://schemas.microsoft.com/office/drawing/2014/main" id="{8A8DEEB3-1DBD-4A2A-923B-22EFE37AE8A8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911424" y="1446659"/>
              <a:ext cx="869947" cy="812318"/>
              <a:chOff x="6546853" y="1310911"/>
              <a:chExt cx="939797" cy="87754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73670BC-6154-4616-A752-1E17A7D123ED}"/>
                  </a:ext>
                </a:extLst>
              </p:cNvPr>
              <p:cNvGrpSpPr/>
              <p:nvPr/>
            </p:nvGrpSpPr>
            <p:grpSpPr>
              <a:xfrm>
                <a:off x="6546853" y="1310911"/>
                <a:ext cx="939797" cy="877541"/>
                <a:chOff x="6546853" y="1989140"/>
                <a:chExt cx="2046442" cy="1910878"/>
              </a:xfrm>
            </p:grpSpPr>
            <p:sp>
              <p:nvSpPr>
                <p:cNvPr id="26" name="矩形: 圆角 61">
                  <a:extLst>
                    <a:ext uri="{FF2B5EF4-FFF2-40B4-BE49-F238E27FC236}">
                      <a16:creationId xmlns:a16="http://schemas.microsoft.com/office/drawing/2014/main" id="{E602F477-A760-4E75-B701-1461BF402A2C}"/>
                    </a:ext>
                  </a:extLst>
                </p:cNvPr>
                <p:cNvSpPr/>
                <p:nvPr/>
              </p:nvSpPr>
              <p:spPr>
                <a:xfrm>
                  <a:off x="6686756" y="2086134"/>
                  <a:ext cx="1906539" cy="1813884"/>
                </a:xfrm>
                <a:prstGeom prst="roundRect">
                  <a:avLst/>
                </a:prstGeom>
                <a:solidFill>
                  <a:srgbClr val="FF5B5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 kern="0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1E016EE7-DEEB-408F-AE98-9A081070F65B}"/>
                    </a:ext>
                  </a:extLst>
                </p:cNvPr>
                <p:cNvGrpSpPr/>
                <p:nvPr/>
              </p:nvGrpSpPr>
              <p:grpSpPr>
                <a:xfrm>
                  <a:off x="6546853" y="1989140"/>
                  <a:ext cx="1884364" cy="1785939"/>
                  <a:chOff x="6546853" y="1989140"/>
                  <a:chExt cx="1884364" cy="1785939"/>
                </a:xfrm>
              </p:grpSpPr>
              <p:sp>
                <p:nvSpPr>
                  <p:cNvPr id="28" name="Freeform 31">
                    <a:extLst>
                      <a:ext uri="{FF2B5EF4-FFF2-40B4-BE49-F238E27FC236}">
                        <a16:creationId xmlns:a16="http://schemas.microsoft.com/office/drawing/2014/main" id="{A653C8A3-46AB-4C7E-B16F-01756C8D9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8779" y="3473454"/>
                    <a:ext cx="1722438" cy="301625"/>
                  </a:xfrm>
                  <a:custGeom>
                    <a:avLst/>
                    <a:gdLst>
                      <a:gd name="T0" fmla="*/ 404 w 404"/>
                      <a:gd name="T1" fmla="*/ 0 h 71"/>
                      <a:gd name="T2" fmla="*/ 404 w 404"/>
                      <a:gd name="T3" fmla="*/ 22 h 71"/>
                      <a:gd name="T4" fmla="*/ 357 w 404"/>
                      <a:gd name="T5" fmla="*/ 71 h 71"/>
                      <a:gd name="T6" fmla="*/ 8 w 404"/>
                      <a:gd name="T7" fmla="*/ 71 h 71"/>
                      <a:gd name="T8" fmla="*/ 0 w 404"/>
                      <a:gd name="T9" fmla="*/ 7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4" h="71">
                        <a:moveTo>
                          <a:pt x="404" y="0"/>
                        </a:moveTo>
                        <a:cubicBezTo>
                          <a:pt x="404" y="22"/>
                          <a:pt x="404" y="22"/>
                          <a:pt x="404" y="22"/>
                        </a:cubicBezTo>
                        <a:cubicBezTo>
                          <a:pt x="404" y="49"/>
                          <a:pt x="383" y="71"/>
                          <a:pt x="357" y="71"/>
                        </a:cubicBezTo>
                        <a:cubicBezTo>
                          <a:pt x="8" y="71"/>
                          <a:pt x="8" y="71"/>
                          <a:pt x="8" y="71"/>
                        </a:cubicBezTo>
                        <a:cubicBezTo>
                          <a:pt x="6" y="71"/>
                          <a:pt x="3" y="70"/>
                          <a:pt x="0" y="70"/>
                        </a:cubicBez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Line 38">
                    <a:extLst>
                      <a:ext uri="{FF2B5EF4-FFF2-40B4-BE49-F238E27FC236}">
                        <a16:creationId xmlns:a16="http://schemas.microsoft.com/office/drawing/2014/main" id="{B51E281E-82E9-4A1C-933D-8B8663E876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8404" y="3775079"/>
                    <a:ext cx="328613" cy="0"/>
                  </a:xfrm>
                  <a:prstGeom prst="line">
                    <a:avLst/>
                  </a:pr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Line 44">
                    <a:extLst>
                      <a:ext uri="{FF2B5EF4-FFF2-40B4-BE49-F238E27FC236}">
                        <a16:creationId xmlns:a16="http://schemas.microsoft.com/office/drawing/2014/main" id="{BE5AC693-0C00-4220-B83C-5D41D76442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46854" y="2547940"/>
                    <a:ext cx="0" cy="136525"/>
                  </a:xfrm>
                  <a:prstGeom prst="line">
                    <a:avLst/>
                  </a:pr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Freeform 45">
                    <a:extLst>
                      <a:ext uri="{FF2B5EF4-FFF2-40B4-BE49-F238E27FC236}">
                        <a16:creationId xmlns:a16="http://schemas.microsoft.com/office/drawing/2014/main" id="{33A61FB2-32C6-4AE6-9697-65835878E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46853" y="2841940"/>
                    <a:ext cx="161967" cy="929965"/>
                  </a:xfrm>
                  <a:custGeom>
                    <a:avLst/>
                    <a:gdLst>
                      <a:gd name="T0" fmla="*/ 238 w 238"/>
                      <a:gd name="T1" fmla="*/ 47 h 278"/>
                      <a:gd name="T2" fmla="*/ 219 w 238"/>
                      <a:gd name="T3" fmla="*/ 13 h 278"/>
                      <a:gd name="T4" fmla="*/ 186 w 238"/>
                      <a:gd name="T5" fmla="*/ 13 h 278"/>
                      <a:gd name="T6" fmla="*/ 38 w 238"/>
                      <a:gd name="T7" fmla="*/ 278 h 278"/>
                      <a:gd name="T8" fmla="*/ 0 w 238"/>
                      <a:gd name="T9" fmla="*/ 230 h 278"/>
                      <a:gd name="T10" fmla="*/ 0 w 238"/>
                      <a:gd name="T11" fmla="*/ 60 h 278"/>
                      <a:gd name="connsiteX0" fmla="*/ 9202 w 9202"/>
                      <a:gd name="connsiteY0" fmla="*/ 351 h 9883"/>
                      <a:gd name="connsiteX1" fmla="*/ 7815 w 9202"/>
                      <a:gd name="connsiteY1" fmla="*/ 351 h 9883"/>
                      <a:gd name="connsiteX2" fmla="*/ 1597 w 9202"/>
                      <a:gd name="connsiteY2" fmla="*/ 9883 h 9883"/>
                      <a:gd name="connsiteX3" fmla="*/ 0 w 9202"/>
                      <a:gd name="connsiteY3" fmla="*/ 8156 h 9883"/>
                      <a:gd name="connsiteX4" fmla="*/ 0 w 9202"/>
                      <a:gd name="connsiteY4" fmla="*/ 2041 h 9883"/>
                      <a:gd name="connsiteX0" fmla="*/ 8493 w 8493"/>
                      <a:gd name="connsiteY0" fmla="*/ 0 h 9645"/>
                      <a:gd name="connsiteX1" fmla="*/ 1735 w 8493"/>
                      <a:gd name="connsiteY1" fmla="*/ 9645 h 9645"/>
                      <a:gd name="connsiteX2" fmla="*/ 0 w 8493"/>
                      <a:gd name="connsiteY2" fmla="*/ 7898 h 9645"/>
                      <a:gd name="connsiteX3" fmla="*/ 0 w 8493"/>
                      <a:gd name="connsiteY3" fmla="*/ 1710 h 9645"/>
                      <a:gd name="connsiteX0" fmla="*/ 2043 w 2043"/>
                      <a:gd name="connsiteY0" fmla="*/ 8227 h 8227"/>
                      <a:gd name="connsiteX1" fmla="*/ 0 w 2043"/>
                      <a:gd name="connsiteY1" fmla="*/ 6416 h 8227"/>
                      <a:gd name="connsiteX2" fmla="*/ 0 w 2043"/>
                      <a:gd name="connsiteY2" fmla="*/ 0 h 8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43" h="8227">
                        <a:moveTo>
                          <a:pt x="2043" y="8227"/>
                        </a:moveTo>
                        <a:cubicBezTo>
                          <a:pt x="914" y="8076"/>
                          <a:pt x="0" y="7322"/>
                          <a:pt x="0" y="6416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43">
                    <a:extLst>
                      <a:ext uri="{FF2B5EF4-FFF2-40B4-BE49-F238E27FC236}">
                        <a16:creationId xmlns:a16="http://schemas.microsoft.com/office/drawing/2014/main" id="{A059BCB6-6C24-4ED1-86E2-4BBC037D4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46854" y="1989140"/>
                    <a:ext cx="1884363" cy="1484314"/>
                  </a:xfrm>
                  <a:custGeom>
                    <a:avLst/>
                    <a:gdLst>
                      <a:gd name="T0" fmla="*/ 0 w 442"/>
                      <a:gd name="T1" fmla="*/ 72 h 348"/>
                      <a:gd name="T2" fmla="*/ 0 w 442"/>
                      <a:gd name="T3" fmla="*/ 49 h 348"/>
                      <a:gd name="T4" fmla="*/ 46 w 442"/>
                      <a:gd name="T5" fmla="*/ 0 h 348"/>
                      <a:gd name="T6" fmla="*/ 395 w 442"/>
                      <a:gd name="T7" fmla="*/ 0 h 348"/>
                      <a:gd name="T8" fmla="*/ 442 w 442"/>
                      <a:gd name="T9" fmla="*/ 49 h 348"/>
                      <a:gd name="T10" fmla="*/ 442 w 442"/>
                      <a:gd name="T11" fmla="*/ 348 h 348"/>
                      <a:gd name="T12" fmla="*/ 410 w 442"/>
                      <a:gd name="T13" fmla="*/ 291 h 348"/>
                      <a:gd name="connsiteX0" fmla="*/ 0 w 10000"/>
                      <a:gd name="connsiteY0" fmla="*/ 2069 h 10000"/>
                      <a:gd name="connsiteX1" fmla="*/ 0 w 10000"/>
                      <a:gd name="connsiteY1" fmla="*/ 1408 h 10000"/>
                      <a:gd name="connsiteX2" fmla="*/ 1041 w 10000"/>
                      <a:gd name="connsiteY2" fmla="*/ 0 h 10000"/>
                      <a:gd name="connsiteX3" fmla="*/ 8937 w 10000"/>
                      <a:gd name="connsiteY3" fmla="*/ 0 h 10000"/>
                      <a:gd name="connsiteX4" fmla="*/ 10000 w 10000"/>
                      <a:gd name="connsiteY4" fmla="*/ 1408 h 10000"/>
                      <a:gd name="connsiteX5" fmla="*/ 10000 w 10000"/>
                      <a:gd name="connsiteY5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2069"/>
                        </a:moveTo>
                        <a:lnTo>
                          <a:pt x="0" y="1408"/>
                        </a:lnTo>
                        <a:cubicBezTo>
                          <a:pt x="0" y="632"/>
                          <a:pt x="475" y="0"/>
                          <a:pt x="1041" y="0"/>
                        </a:cubicBezTo>
                        <a:lnTo>
                          <a:pt x="8937" y="0"/>
                        </a:lnTo>
                        <a:cubicBezTo>
                          <a:pt x="9525" y="0"/>
                          <a:pt x="10000" y="632"/>
                          <a:pt x="10000" y="1408"/>
                        </a:cubicBezTo>
                        <a:lnTo>
                          <a:pt x="10000" y="10000"/>
                        </a:ln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2431CC4-A851-4A63-B596-762E41EFC697}"/>
                  </a:ext>
                </a:extLst>
              </p:cNvPr>
              <p:cNvSpPr txBox="1"/>
              <p:nvPr/>
            </p:nvSpPr>
            <p:spPr>
              <a:xfrm>
                <a:off x="6690340" y="1498160"/>
                <a:ext cx="621393" cy="498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defRPr/>
                </a:pPr>
                <a:r>
                  <a:rPr lang="en-US" altLang="zh-CN" sz="2400" kern="0" dirty="0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01</a:t>
                </a:r>
                <a:endParaRPr lang="zh-CN" altLang="en-US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34" name="PA_库_矩形 118">
              <a:extLst>
                <a:ext uri="{FF2B5EF4-FFF2-40B4-BE49-F238E27FC236}">
                  <a16:creationId xmlns:a16="http://schemas.microsoft.com/office/drawing/2014/main" id="{5A2F2E5C-5328-4049-9709-5565B6974FA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897" y="1534212"/>
              <a:ext cx="8576978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Q</a:t>
              </a:r>
              <a:r>
                <a:rPr lang="zh-CN" altLang="en-US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：</a:t>
              </a:r>
              <a:r>
                <a:rPr lang="en-US" altLang="zh-CN" sz="1700" b="1" i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How many AI BOX models </a:t>
              </a: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have been launched in International markets?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</a:t>
              </a:r>
              <a:r>
                <a:rPr lang="zh-CN" altLang="en-US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：</a:t>
              </a:r>
              <a:r>
                <a:rPr lang="en-US" altLang="zh-CN" sz="1700" b="1" i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Altogether 4</a:t>
              </a: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: </a:t>
              </a:r>
            </a:p>
          </p:txBody>
        </p:sp>
        <p:grpSp>
          <p:nvGrpSpPr>
            <p:cNvPr id="52" name="PA_库_组合 88">
              <a:extLst>
                <a:ext uri="{FF2B5EF4-FFF2-40B4-BE49-F238E27FC236}">
                  <a16:creationId xmlns:a16="http://schemas.microsoft.com/office/drawing/2014/main" id="{D0CBAFBE-2848-4B97-8752-83BA4D15B1E2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911424" y="4233867"/>
              <a:ext cx="869947" cy="812318"/>
              <a:chOff x="6546853" y="1310911"/>
              <a:chExt cx="939797" cy="877541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8F03322B-023E-400E-88B5-49158ACEC279}"/>
                  </a:ext>
                </a:extLst>
              </p:cNvPr>
              <p:cNvGrpSpPr/>
              <p:nvPr/>
            </p:nvGrpSpPr>
            <p:grpSpPr>
              <a:xfrm>
                <a:off x="6546853" y="1310911"/>
                <a:ext cx="939797" cy="877541"/>
                <a:chOff x="6546853" y="1989140"/>
                <a:chExt cx="2046442" cy="1910878"/>
              </a:xfrm>
            </p:grpSpPr>
            <p:sp>
              <p:nvSpPr>
                <p:cNvPr id="55" name="矩形: 圆角 71">
                  <a:extLst>
                    <a:ext uri="{FF2B5EF4-FFF2-40B4-BE49-F238E27FC236}">
                      <a16:creationId xmlns:a16="http://schemas.microsoft.com/office/drawing/2014/main" id="{66A50C93-847F-4203-9871-8FC78D2FA5BD}"/>
                    </a:ext>
                  </a:extLst>
                </p:cNvPr>
                <p:cNvSpPr/>
                <p:nvPr/>
              </p:nvSpPr>
              <p:spPr>
                <a:xfrm>
                  <a:off x="6686756" y="2086134"/>
                  <a:ext cx="1906539" cy="1813884"/>
                </a:xfrm>
                <a:prstGeom prst="roundRect">
                  <a:avLst/>
                </a:prstGeom>
                <a:solidFill>
                  <a:srgbClr val="FCC25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 kern="0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0D3A0F7B-8BEB-4EF5-98FB-F6F3E41ED9C1}"/>
                    </a:ext>
                  </a:extLst>
                </p:cNvPr>
                <p:cNvGrpSpPr/>
                <p:nvPr/>
              </p:nvGrpSpPr>
              <p:grpSpPr>
                <a:xfrm>
                  <a:off x="6546853" y="1989140"/>
                  <a:ext cx="1884364" cy="1785939"/>
                  <a:chOff x="6546853" y="1989140"/>
                  <a:chExt cx="1884364" cy="1785939"/>
                </a:xfrm>
              </p:grpSpPr>
              <p:sp>
                <p:nvSpPr>
                  <p:cNvPr id="57" name="Freeform 31">
                    <a:extLst>
                      <a:ext uri="{FF2B5EF4-FFF2-40B4-BE49-F238E27FC236}">
                        <a16:creationId xmlns:a16="http://schemas.microsoft.com/office/drawing/2014/main" id="{1C65FF8E-47AC-461F-B445-BDE05F452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8779" y="3473454"/>
                    <a:ext cx="1722438" cy="301625"/>
                  </a:xfrm>
                  <a:custGeom>
                    <a:avLst/>
                    <a:gdLst>
                      <a:gd name="T0" fmla="*/ 404 w 404"/>
                      <a:gd name="T1" fmla="*/ 0 h 71"/>
                      <a:gd name="T2" fmla="*/ 404 w 404"/>
                      <a:gd name="T3" fmla="*/ 22 h 71"/>
                      <a:gd name="T4" fmla="*/ 357 w 404"/>
                      <a:gd name="T5" fmla="*/ 71 h 71"/>
                      <a:gd name="T6" fmla="*/ 8 w 404"/>
                      <a:gd name="T7" fmla="*/ 71 h 71"/>
                      <a:gd name="T8" fmla="*/ 0 w 404"/>
                      <a:gd name="T9" fmla="*/ 7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4" h="71">
                        <a:moveTo>
                          <a:pt x="404" y="0"/>
                        </a:moveTo>
                        <a:cubicBezTo>
                          <a:pt x="404" y="22"/>
                          <a:pt x="404" y="22"/>
                          <a:pt x="404" y="22"/>
                        </a:cubicBezTo>
                        <a:cubicBezTo>
                          <a:pt x="404" y="49"/>
                          <a:pt x="383" y="71"/>
                          <a:pt x="357" y="71"/>
                        </a:cubicBezTo>
                        <a:cubicBezTo>
                          <a:pt x="8" y="71"/>
                          <a:pt x="8" y="71"/>
                          <a:pt x="8" y="71"/>
                        </a:cubicBezTo>
                        <a:cubicBezTo>
                          <a:pt x="6" y="71"/>
                          <a:pt x="3" y="70"/>
                          <a:pt x="0" y="70"/>
                        </a:cubicBez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Line 38">
                    <a:extLst>
                      <a:ext uri="{FF2B5EF4-FFF2-40B4-BE49-F238E27FC236}">
                        <a16:creationId xmlns:a16="http://schemas.microsoft.com/office/drawing/2014/main" id="{475AB2BE-4004-4559-9FF1-BC8E0CD77A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8404" y="3775079"/>
                    <a:ext cx="328613" cy="0"/>
                  </a:xfrm>
                  <a:prstGeom prst="line">
                    <a:avLst/>
                  </a:pr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Line 44">
                    <a:extLst>
                      <a:ext uri="{FF2B5EF4-FFF2-40B4-BE49-F238E27FC236}">
                        <a16:creationId xmlns:a16="http://schemas.microsoft.com/office/drawing/2014/main" id="{4741D65F-DAEB-4427-A990-BC99390858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46854" y="2547940"/>
                    <a:ext cx="0" cy="136525"/>
                  </a:xfrm>
                  <a:prstGeom prst="line">
                    <a:avLst/>
                  </a:pr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Freeform 45">
                    <a:extLst>
                      <a:ext uri="{FF2B5EF4-FFF2-40B4-BE49-F238E27FC236}">
                        <a16:creationId xmlns:a16="http://schemas.microsoft.com/office/drawing/2014/main" id="{9AB15447-0A65-49E0-8743-DAE829A61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46853" y="2841940"/>
                    <a:ext cx="161967" cy="929965"/>
                  </a:xfrm>
                  <a:custGeom>
                    <a:avLst/>
                    <a:gdLst>
                      <a:gd name="T0" fmla="*/ 238 w 238"/>
                      <a:gd name="T1" fmla="*/ 47 h 278"/>
                      <a:gd name="T2" fmla="*/ 219 w 238"/>
                      <a:gd name="T3" fmla="*/ 13 h 278"/>
                      <a:gd name="T4" fmla="*/ 186 w 238"/>
                      <a:gd name="T5" fmla="*/ 13 h 278"/>
                      <a:gd name="T6" fmla="*/ 38 w 238"/>
                      <a:gd name="T7" fmla="*/ 278 h 278"/>
                      <a:gd name="T8" fmla="*/ 0 w 238"/>
                      <a:gd name="T9" fmla="*/ 230 h 278"/>
                      <a:gd name="T10" fmla="*/ 0 w 238"/>
                      <a:gd name="T11" fmla="*/ 60 h 278"/>
                      <a:gd name="connsiteX0" fmla="*/ 9202 w 9202"/>
                      <a:gd name="connsiteY0" fmla="*/ 351 h 9883"/>
                      <a:gd name="connsiteX1" fmla="*/ 7815 w 9202"/>
                      <a:gd name="connsiteY1" fmla="*/ 351 h 9883"/>
                      <a:gd name="connsiteX2" fmla="*/ 1597 w 9202"/>
                      <a:gd name="connsiteY2" fmla="*/ 9883 h 9883"/>
                      <a:gd name="connsiteX3" fmla="*/ 0 w 9202"/>
                      <a:gd name="connsiteY3" fmla="*/ 8156 h 9883"/>
                      <a:gd name="connsiteX4" fmla="*/ 0 w 9202"/>
                      <a:gd name="connsiteY4" fmla="*/ 2041 h 9883"/>
                      <a:gd name="connsiteX0" fmla="*/ 8493 w 8493"/>
                      <a:gd name="connsiteY0" fmla="*/ 0 h 9645"/>
                      <a:gd name="connsiteX1" fmla="*/ 1735 w 8493"/>
                      <a:gd name="connsiteY1" fmla="*/ 9645 h 9645"/>
                      <a:gd name="connsiteX2" fmla="*/ 0 w 8493"/>
                      <a:gd name="connsiteY2" fmla="*/ 7898 h 9645"/>
                      <a:gd name="connsiteX3" fmla="*/ 0 w 8493"/>
                      <a:gd name="connsiteY3" fmla="*/ 1710 h 9645"/>
                      <a:gd name="connsiteX0" fmla="*/ 2043 w 2043"/>
                      <a:gd name="connsiteY0" fmla="*/ 8227 h 8227"/>
                      <a:gd name="connsiteX1" fmla="*/ 0 w 2043"/>
                      <a:gd name="connsiteY1" fmla="*/ 6416 h 8227"/>
                      <a:gd name="connsiteX2" fmla="*/ 0 w 2043"/>
                      <a:gd name="connsiteY2" fmla="*/ 0 h 8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43" h="8227">
                        <a:moveTo>
                          <a:pt x="2043" y="8227"/>
                        </a:moveTo>
                        <a:cubicBezTo>
                          <a:pt x="914" y="8076"/>
                          <a:pt x="0" y="7322"/>
                          <a:pt x="0" y="6416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43">
                    <a:extLst>
                      <a:ext uri="{FF2B5EF4-FFF2-40B4-BE49-F238E27FC236}">
                        <a16:creationId xmlns:a16="http://schemas.microsoft.com/office/drawing/2014/main" id="{41D9B92F-AF71-4726-BB41-B06E52389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46854" y="1989140"/>
                    <a:ext cx="1884363" cy="1484314"/>
                  </a:xfrm>
                  <a:custGeom>
                    <a:avLst/>
                    <a:gdLst>
                      <a:gd name="T0" fmla="*/ 0 w 442"/>
                      <a:gd name="T1" fmla="*/ 72 h 348"/>
                      <a:gd name="T2" fmla="*/ 0 w 442"/>
                      <a:gd name="T3" fmla="*/ 49 h 348"/>
                      <a:gd name="T4" fmla="*/ 46 w 442"/>
                      <a:gd name="T5" fmla="*/ 0 h 348"/>
                      <a:gd name="T6" fmla="*/ 395 w 442"/>
                      <a:gd name="T7" fmla="*/ 0 h 348"/>
                      <a:gd name="T8" fmla="*/ 442 w 442"/>
                      <a:gd name="T9" fmla="*/ 49 h 348"/>
                      <a:gd name="T10" fmla="*/ 442 w 442"/>
                      <a:gd name="T11" fmla="*/ 348 h 348"/>
                      <a:gd name="T12" fmla="*/ 410 w 442"/>
                      <a:gd name="T13" fmla="*/ 291 h 348"/>
                      <a:gd name="connsiteX0" fmla="*/ 0 w 10000"/>
                      <a:gd name="connsiteY0" fmla="*/ 2069 h 10000"/>
                      <a:gd name="connsiteX1" fmla="*/ 0 w 10000"/>
                      <a:gd name="connsiteY1" fmla="*/ 1408 h 10000"/>
                      <a:gd name="connsiteX2" fmla="*/ 1041 w 10000"/>
                      <a:gd name="connsiteY2" fmla="*/ 0 h 10000"/>
                      <a:gd name="connsiteX3" fmla="*/ 8937 w 10000"/>
                      <a:gd name="connsiteY3" fmla="*/ 0 h 10000"/>
                      <a:gd name="connsiteX4" fmla="*/ 10000 w 10000"/>
                      <a:gd name="connsiteY4" fmla="*/ 1408 h 10000"/>
                      <a:gd name="connsiteX5" fmla="*/ 10000 w 10000"/>
                      <a:gd name="connsiteY5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2069"/>
                        </a:moveTo>
                        <a:lnTo>
                          <a:pt x="0" y="1408"/>
                        </a:lnTo>
                        <a:cubicBezTo>
                          <a:pt x="0" y="632"/>
                          <a:pt x="475" y="0"/>
                          <a:pt x="1041" y="0"/>
                        </a:cubicBezTo>
                        <a:lnTo>
                          <a:pt x="8937" y="0"/>
                        </a:lnTo>
                        <a:cubicBezTo>
                          <a:pt x="9525" y="0"/>
                          <a:pt x="10000" y="632"/>
                          <a:pt x="10000" y="1408"/>
                        </a:cubicBezTo>
                        <a:lnTo>
                          <a:pt x="10000" y="10000"/>
                        </a:lnTo>
                      </a:path>
                    </a:pathLst>
                  </a:custGeom>
                  <a:noFill/>
                  <a:ln w="52388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zh-CN" altLang="en-US" sz="16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7C53478-9F98-41BF-8952-E11ED02C20B5}"/>
                  </a:ext>
                </a:extLst>
              </p:cNvPr>
              <p:cNvSpPr txBox="1"/>
              <p:nvPr/>
            </p:nvSpPr>
            <p:spPr>
              <a:xfrm>
                <a:off x="6690340" y="1498160"/>
                <a:ext cx="621393" cy="498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defRPr/>
                </a:pPr>
                <a:r>
                  <a:rPr lang="en-US" altLang="zh-CN" sz="2400" kern="0" dirty="0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02</a:t>
                </a:r>
                <a:endParaRPr lang="zh-CN" altLang="en-US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2" name="PA_库_矩形 120">
              <a:extLst>
                <a:ext uri="{FF2B5EF4-FFF2-40B4-BE49-F238E27FC236}">
                  <a16:creationId xmlns:a16="http://schemas.microsoft.com/office/drawing/2014/main" id="{7B01B373-C9CF-48D7-BA83-9EC0182897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897" y="4120028"/>
              <a:ext cx="8699847" cy="134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Q</a:t>
              </a:r>
              <a:r>
                <a:rPr lang="zh-CN" altLang="en-US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：</a:t>
              </a: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What is the difference between AI BOX with HDD and without HDD?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</a:t>
              </a:r>
              <a:r>
                <a:rPr lang="zh-CN" altLang="en-US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：</a:t>
              </a:r>
              <a:r>
                <a:rPr lang="en-US" altLang="zh-CN" sz="1700" b="1" i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The capacity of HDD is 1T</a:t>
              </a: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which can store </a:t>
              </a:r>
              <a:r>
                <a:rPr lang="en-US" altLang="zh-CN" sz="1700" b="1" i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10s of alarm video</a:t>
              </a: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     If it is a AI BOX without HDD, only the alarm log is available.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     The hard drive comes with the factory and cannot be replaced.</a:t>
              </a:r>
            </a:p>
          </p:txBody>
        </p:sp>
      </p:grpSp>
      <p:grpSp>
        <p:nvGrpSpPr>
          <p:cNvPr id="35" name="PA_库_组合 98">
            <a:extLst>
              <a:ext uri="{FF2B5EF4-FFF2-40B4-BE49-F238E27FC236}">
                <a16:creationId xmlns:a16="http://schemas.microsoft.com/office/drawing/2014/main" id="{3CF9AF05-ECFA-4BA2-9A82-EEF879600C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180468" y="5358974"/>
            <a:ext cx="882409" cy="812318"/>
            <a:chOff x="6546853" y="1310911"/>
            <a:chExt cx="939797" cy="87754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8E62670-1851-4642-ADD5-71D467BAC9FA}"/>
                </a:ext>
              </a:extLst>
            </p:cNvPr>
            <p:cNvGrpSpPr/>
            <p:nvPr/>
          </p:nvGrpSpPr>
          <p:grpSpPr>
            <a:xfrm>
              <a:off x="6546853" y="1310911"/>
              <a:ext cx="939797" cy="877541"/>
              <a:chOff x="6546853" y="1989140"/>
              <a:chExt cx="2046442" cy="1910878"/>
            </a:xfrm>
          </p:grpSpPr>
          <p:sp>
            <p:nvSpPr>
              <p:cNvPr id="38" name="矩形: 圆角 81">
                <a:extLst>
                  <a:ext uri="{FF2B5EF4-FFF2-40B4-BE49-F238E27FC236}">
                    <a16:creationId xmlns:a16="http://schemas.microsoft.com/office/drawing/2014/main" id="{9A4E20BF-1AC3-4E69-B817-F3620F10CEDF}"/>
                  </a:ext>
                </a:extLst>
              </p:cNvPr>
              <p:cNvSpPr/>
              <p:nvPr/>
            </p:nvSpPr>
            <p:spPr>
              <a:xfrm>
                <a:off x="6686756" y="2086134"/>
                <a:ext cx="1906539" cy="1813884"/>
              </a:xfrm>
              <a:prstGeom prst="roundRect">
                <a:avLst/>
              </a:prstGeom>
              <a:solidFill>
                <a:srgbClr val="7ECDF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AF2A388D-2714-48C4-A7AE-066362409B0F}"/>
                  </a:ext>
                </a:extLst>
              </p:cNvPr>
              <p:cNvGrpSpPr/>
              <p:nvPr/>
            </p:nvGrpSpPr>
            <p:grpSpPr>
              <a:xfrm>
                <a:off x="6546853" y="1989140"/>
                <a:ext cx="1884364" cy="1785939"/>
                <a:chOff x="6546853" y="1989140"/>
                <a:chExt cx="1884364" cy="1785939"/>
              </a:xfrm>
            </p:grpSpPr>
            <p:sp>
              <p:nvSpPr>
                <p:cNvPr id="40" name="Freeform 31">
                  <a:extLst>
                    <a:ext uri="{FF2B5EF4-FFF2-40B4-BE49-F238E27FC236}">
                      <a16:creationId xmlns:a16="http://schemas.microsoft.com/office/drawing/2014/main" id="{15D24C89-8336-46C8-90AA-90F4F5580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8779" y="3473454"/>
                  <a:ext cx="1722438" cy="301625"/>
                </a:xfrm>
                <a:custGeom>
                  <a:avLst/>
                  <a:gdLst>
                    <a:gd name="T0" fmla="*/ 404 w 404"/>
                    <a:gd name="T1" fmla="*/ 0 h 71"/>
                    <a:gd name="T2" fmla="*/ 404 w 404"/>
                    <a:gd name="T3" fmla="*/ 22 h 71"/>
                    <a:gd name="T4" fmla="*/ 357 w 404"/>
                    <a:gd name="T5" fmla="*/ 71 h 71"/>
                    <a:gd name="T6" fmla="*/ 8 w 404"/>
                    <a:gd name="T7" fmla="*/ 71 h 71"/>
                    <a:gd name="T8" fmla="*/ 0 w 404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71">
                      <a:moveTo>
                        <a:pt x="404" y="0"/>
                      </a:moveTo>
                      <a:cubicBezTo>
                        <a:pt x="404" y="22"/>
                        <a:pt x="404" y="22"/>
                        <a:pt x="404" y="22"/>
                      </a:cubicBezTo>
                      <a:cubicBezTo>
                        <a:pt x="404" y="49"/>
                        <a:pt x="383" y="71"/>
                        <a:pt x="357" y="71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6" y="71"/>
                        <a:pt x="3" y="70"/>
                        <a:pt x="0" y="70"/>
                      </a:cubicBez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Line 38">
                  <a:extLst>
                    <a:ext uri="{FF2B5EF4-FFF2-40B4-BE49-F238E27FC236}">
                      <a16:creationId xmlns:a16="http://schemas.microsoft.com/office/drawing/2014/main" id="{F91394CE-E6CE-4383-BAEE-EA275FF5E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18404" y="3775079"/>
                  <a:ext cx="328613" cy="0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44">
                  <a:extLst>
                    <a:ext uri="{FF2B5EF4-FFF2-40B4-BE49-F238E27FC236}">
                      <a16:creationId xmlns:a16="http://schemas.microsoft.com/office/drawing/2014/main" id="{1FE90ABA-512C-4A2C-8BE7-AF2452289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46854" y="2547940"/>
                  <a:ext cx="0" cy="136525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45">
                  <a:extLst>
                    <a:ext uri="{FF2B5EF4-FFF2-40B4-BE49-F238E27FC236}">
                      <a16:creationId xmlns:a16="http://schemas.microsoft.com/office/drawing/2014/main" id="{26D97BEE-49DC-4D90-9E8C-B6DE3E0DC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3" y="2841940"/>
                  <a:ext cx="161967" cy="929965"/>
                </a:xfrm>
                <a:custGeom>
                  <a:avLst/>
                  <a:gdLst>
                    <a:gd name="T0" fmla="*/ 238 w 238"/>
                    <a:gd name="T1" fmla="*/ 47 h 278"/>
                    <a:gd name="T2" fmla="*/ 219 w 238"/>
                    <a:gd name="T3" fmla="*/ 13 h 278"/>
                    <a:gd name="T4" fmla="*/ 186 w 238"/>
                    <a:gd name="T5" fmla="*/ 13 h 278"/>
                    <a:gd name="T6" fmla="*/ 38 w 238"/>
                    <a:gd name="T7" fmla="*/ 278 h 278"/>
                    <a:gd name="T8" fmla="*/ 0 w 238"/>
                    <a:gd name="T9" fmla="*/ 230 h 278"/>
                    <a:gd name="T10" fmla="*/ 0 w 238"/>
                    <a:gd name="T11" fmla="*/ 60 h 278"/>
                    <a:gd name="connsiteX0" fmla="*/ 9202 w 9202"/>
                    <a:gd name="connsiteY0" fmla="*/ 351 h 9883"/>
                    <a:gd name="connsiteX1" fmla="*/ 7815 w 9202"/>
                    <a:gd name="connsiteY1" fmla="*/ 351 h 9883"/>
                    <a:gd name="connsiteX2" fmla="*/ 1597 w 9202"/>
                    <a:gd name="connsiteY2" fmla="*/ 9883 h 9883"/>
                    <a:gd name="connsiteX3" fmla="*/ 0 w 9202"/>
                    <a:gd name="connsiteY3" fmla="*/ 8156 h 9883"/>
                    <a:gd name="connsiteX4" fmla="*/ 0 w 9202"/>
                    <a:gd name="connsiteY4" fmla="*/ 2041 h 9883"/>
                    <a:gd name="connsiteX0" fmla="*/ 8493 w 8493"/>
                    <a:gd name="connsiteY0" fmla="*/ 0 h 9645"/>
                    <a:gd name="connsiteX1" fmla="*/ 1735 w 8493"/>
                    <a:gd name="connsiteY1" fmla="*/ 9645 h 9645"/>
                    <a:gd name="connsiteX2" fmla="*/ 0 w 8493"/>
                    <a:gd name="connsiteY2" fmla="*/ 7898 h 9645"/>
                    <a:gd name="connsiteX3" fmla="*/ 0 w 8493"/>
                    <a:gd name="connsiteY3" fmla="*/ 1710 h 9645"/>
                    <a:gd name="connsiteX0" fmla="*/ 2043 w 2043"/>
                    <a:gd name="connsiteY0" fmla="*/ 8227 h 8227"/>
                    <a:gd name="connsiteX1" fmla="*/ 0 w 2043"/>
                    <a:gd name="connsiteY1" fmla="*/ 6416 h 8227"/>
                    <a:gd name="connsiteX2" fmla="*/ 0 w 2043"/>
                    <a:gd name="connsiteY2" fmla="*/ 0 h 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" h="8227">
                      <a:moveTo>
                        <a:pt x="2043" y="8227"/>
                      </a:moveTo>
                      <a:cubicBezTo>
                        <a:pt x="914" y="8076"/>
                        <a:pt x="0" y="7322"/>
                        <a:pt x="0" y="641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429A3FB9-6356-459C-B6D4-3781B4BD6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4" y="1989140"/>
                  <a:ext cx="1884363" cy="1484314"/>
                </a:xfrm>
                <a:custGeom>
                  <a:avLst/>
                  <a:gdLst>
                    <a:gd name="T0" fmla="*/ 0 w 442"/>
                    <a:gd name="T1" fmla="*/ 72 h 348"/>
                    <a:gd name="T2" fmla="*/ 0 w 442"/>
                    <a:gd name="T3" fmla="*/ 49 h 348"/>
                    <a:gd name="T4" fmla="*/ 46 w 442"/>
                    <a:gd name="T5" fmla="*/ 0 h 348"/>
                    <a:gd name="T6" fmla="*/ 395 w 442"/>
                    <a:gd name="T7" fmla="*/ 0 h 348"/>
                    <a:gd name="T8" fmla="*/ 442 w 442"/>
                    <a:gd name="T9" fmla="*/ 49 h 348"/>
                    <a:gd name="T10" fmla="*/ 442 w 442"/>
                    <a:gd name="T11" fmla="*/ 348 h 348"/>
                    <a:gd name="T12" fmla="*/ 410 w 442"/>
                    <a:gd name="T13" fmla="*/ 291 h 348"/>
                    <a:gd name="connsiteX0" fmla="*/ 0 w 10000"/>
                    <a:gd name="connsiteY0" fmla="*/ 2069 h 10000"/>
                    <a:gd name="connsiteX1" fmla="*/ 0 w 10000"/>
                    <a:gd name="connsiteY1" fmla="*/ 1408 h 10000"/>
                    <a:gd name="connsiteX2" fmla="*/ 1041 w 10000"/>
                    <a:gd name="connsiteY2" fmla="*/ 0 h 10000"/>
                    <a:gd name="connsiteX3" fmla="*/ 8937 w 10000"/>
                    <a:gd name="connsiteY3" fmla="*/ 0 h 10000"/>
                    <a:gd name="connsiteX4" fmla="*/ 10000 w 10000"/>
                    <a:gd name="connsiteY4" fmla="*/ 1408 h 10000"/>
                    <a:gd name="connsiteX5" fmla="*/ 10000 w 10000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000">
                      <a:moveTo>
                        <a:pt x="0" y="2069"/>
                      </a:moveTo>
                      <a:lnTo>
                        <a:pt x="0" y="1408"/>
                      </a:lnTo>
                      <a:cubicBezTo>
                        <a:pt x="0" y="632"/>
                        <a:pt x="475" y="0"/>
                        <a:pt x="1041" y="0"/>
                      </a:cubicBezTo>
                      <a:lnTo>
                        <a:pt x="8937" y="0"/>
                      </a:lnTo>
                      <a:cubicBezTo>
                        <a:pt x="9525" y="0"/>
                        <a:pt x="10000" y="632"/>
                        <a:pt x="10000" y="1408"/>
                      </a:cubicBezTo>
                      <a:lnTo>
                        <a:pt x="10000" y="1000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40FB6B3-F07E-45A9-A449-953FE021CC4D}"/>
                </a:ext>
              </a:extLst>
            </p:cNvPr>
            <p:cNvSpPr txBox="1"/>
            <p:nvPr/>
          </p:nvSpPr>
          <p:spPr>
            <a:xfrm>
              <a:off x="6690340" y="1498160"/>
              <a:ext cx="621393" cy="49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2400" kern="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45" name="PA_库_矩形 121">
            <a:extLst>
              <a:ext uri="{FF2B5EF4-FFF2-40B4-BE49-F238E27FC236}">
                <a16:creationId xmlns:a16="http://schemas.microsoft.com/office/drawing/2014/main" id="{875A7293-2D79-4342-9D9B-24ED3A0DA1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8813" y="5229200"/>
            <a:ext cx="8818842" cy="13480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What functions are available now?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Face recognition(Face snapshot), No helmet detection, No chef hat detection, </a:t>
            </a:r>
          </a:p>
          <a:p>
            <a:pPr>
              <a:lnSpc>
                <a:spcPct val="120000"/>
              </a:lnSpc>
            </a:pP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No work clothes detection, Smoking detection, Fire detection, </a:t>
            </a:r>
          </a:p>
          <a:p>
            <a:pPr>
              <a:lnSpc>
                <a:spcPct val="120000"/>
              </a:lnSpc>
            </a:pP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Calling detection, No mask detection, and Rat detection.</a:t>
            </a:r>
            <a:endParaRPr lang="zh-CN" altLang="en-US" sz="1700" b="1" i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87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6708" y="340594"/>
            <a:ext cx="447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Q&amp;A</a:t>
            </a:r>
            <a:endParaRPr lang="en-US" altLang="zh-CN" sz="32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PA_库_组合 88">
            <a:extLst>
              <a:ext uri="{FF2B5EF4-FFF2-40B4-BE49-F238E27FC236}">
                <a16:creationId xmlns:a16="http://schemas.microsoft.com/office/drawing/2014/main" id="{D0CBAFBE-2848-4B97-8752-83BA4D15B1E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83432" y="4370696"/>
            <a:ext cx="869947" cy="812318"/>
            <a:chOff x="6546853" y="1310911"/>
            <a:chExt cx="939797" cy="87754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F03322B-023E-400E-88B5-49158ACEC279}"/>
                </a:ext>
              </a:extLst>
            </p:cNvPr>
            <p:cNvGrpSpPr/>
            <p:nvPr/>
          </p:nvGrpSpPr>
          <p:grpSpPr>
            <a:xfrm>
              <a:off x="6546853" y="1310911"/>
              <a:ext cx="939797" cy="877541"/>
              <a:chOff x="6546853" y="1989140"/>
              <a:chExt cx="2046442" cy="1910878"/>
            </a:xfrm>
          </p:grpSpPr>
          <p:sp>
            <p:nvSpPr>
              <p:cNvPr id="39" name="矩形: 圆角 71">
                <a:extLst>
                  <a:ext uri="{FF2B5EF4-FFF2-40B4-BE49-F238E27FC236}">
                    <a16:creationId xmlns:a16="http://schemas.microsoft.com/office/drawing/2014/main" id="{66A50C93-847F-4203-9871-8FC78D2FA5BD}"/>
                  </a:ext>
                </a:extLst>
              </p:cNvPr>
              <p:cNvSpPr/>
              <p:nvPr/>
            </p:nvSpPr>
            <p:spPr>
              <a:xfrm>
                <a:off x="6686756" y="2086134"/>
                <a:ext cx="1906539" cy="1813884"/>
              </a:xfrm>
              <a:prstGeom prst="roundRect">
                <a:avLst/>
              </a:prstGeom>
              <a:solidFill>
                <a:srgbClr val="FCC2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D3A0F7B-8BEB-4EF5-98FB-F6F3E41ED9C1}"/>
                  </a:ext>
                </a:extLst>
              </p:cNvPr>
              <p:cNvGrpSpPr/>
              <p:nvPr/>
            </p:nvGrpSpPr>
            <p:grpSpPr>
              <a:xfrm>
                <a:off x="6546853" y="1989140"/>
                <a:ext cx="1884364" cy="1785939"/>
                <a:chOff x="6546853" y="1989140"/>
                <a:chExt cx="1884364" cy="1785939"/>
              </a:xfrm>
            </p:grpSpPr>
            <p:sp>
              <p:nvSpPr>
                <p:cNvPr id="41" name="Freeform 31">
                  <a:extLst>
                    <a:ext uri="{FF2B5EF4-FFF2-40B4-BE49-F238E27FC236}">
                      <a16:creationId xmlns:a16="http://schemas.microsoft.com/office/drawing/2014/main" id="{1C65FF8E-47AC-461F-B445-BDE05F452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8779" y="3473454"/>
                  <a:ext cx="1722438" cy="301625"/>
                </a:xfrm>
                <a:custGeom>
                  <a:avLst/>
                  <a:gdLst>
                    <a:gd name="T0" fmla="*/ 404 w 404"/>
                    <a:gd name="T1" fmla="*/ 0 h 71"/>
                    <a:gd name="T2" fmla="*/ 404 w 404"/>
                    <a:gd name="T3" fmla="*/ 22 h 71"/>
                    <a:gd name="T4" fmla="*/ 357 w 404"/>
                    <a:gd name="T5" fmla="*/ 71 h 71"/>
                    <a:gd name="T6" fmla="*/ 8 w 404"/>
                    <a:gd name="T7" fmla="*/ 71 h 71"/>
                    <a:gd name="T8" fmla="*/ 0 w 404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71">
                      <a:moveTo>
                        <a:pt x="404" y="0"/>
                      </a:moveTo>
                      <a:cubicBezTo>
                        <a:pt x="404" y="22"/>
                        <a:pt x="404" y="22"/>
                        <a:pt x="404" y="22"/>
                      </a:cubicBezTo>
                      <a:cubicBezTo>
                        <a:pt x="404" y="49"/>
                        <a:pt x="383" y="71"/>
                        <a:pt x="357" y="71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6" y="71"/>
                        <a:pt x="3" y="70"/>
                        <a:pt x="0" y="70"/>
                      </a:cubicBez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38">
                  <a:extLst>
                    <a:ext uri="{FF2B5EF4-FFF2-40B4-BE49-F238E27FC236}">
                      <a16:creationId xmlns:a16="http://schemas.microsoft.com/office/drawing/2014/main" id="{475AB2BE-4004-4559-9FF1-BC8E0CD77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18404" y="3775079"/>
                  <a:ext cx="328613" cy="0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Line 44">
                  <a:extLst>
                    <a:ext uri="{FF2B5EF4-FFF2-40B4-BE49-F238E27FC236}">
                      <a16:creationId xmlns:a16="http://schemas.microsoft.com/office/drawing/2014/main" id="{4741D65F-DAEB-4427-A990-BC9939085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46854" y="2547940"/>
                  <a:ext cx="0" cy="136525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45">
                  <a:extLst>
                    <a:ext uri="{FF2B5EF4-FFF2-40B4-BE49-F238E27FC236}">
                      <a16:creationId xmlns:a16="http://schemas.microsoft.com/office/drawing/2014/main" id="{9AB15447-0A65-49E0-8743-DAE829A61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3" y="2841940"/>
                  <a:ext cx="161967" cy="929965"/>
                </a:xfrm>
                <a:custGeom>
                  <a:avLst/>
                  <a:gdLst>
                    <a:gd name="T0" fmla="*/ 238 w 238"/>
                    <a:gd name="T1" fmla="*/ 47 h 278"/>
                    <a:gd name="T2" fmla="*/ 219 w 238"/>
                    <a:gd name="T3" fmla="*/ 13 h 278"/>
                    <a:gd name="T4" fmla="*/ 186 w 238"/>
                    <a:gd name="T5" fmla="*/ 13 h 278"/>
                    <a:gd name="T6" fmla="*/ 38 w 238"/>
                    <a:gd name="T7" fmla="*/ 278 h 278"/>
                    <a:gd name="T8" fmla="*/ 0 w 238"/>
                    <a:gd name="T9" fmla="*/ 230 h 278"/>
                    <a:gd name="T10" fmla="*/ 0 w 238"/>
                    <a:gd name="T11" fmla="*/ 60 h 278"/>
                    <a:gd name="connsiteX0" fmla="*/ 9202 w 9202"/>
                    <a:gd name="connsiteY0" fmla="*/ 351 h 9883"/>
                    <a:gd name="connsiteX1" fmla="*/ 7815 w 9202"/>
                    <a:gd name="connsiteY1" fmla="*/ 351 h 9883"/>
                    <a:gd name="connsiteX2" fmla="*/ 1597 w 9202"/>
                    <a:gd name="connsiteY2" fmla="*/ 9883 h 9883"/>
                    <a:gd name="connsiteX3" fmla="*/ 0 w 9202"/>
                    <a:gd name="connsiteY3" fmla="*/ 8156 h 9883"/>
                    <a:gd name="connsiteX4" fmla="*/ 0 w 9202"/>
                    <a:gd name="connsiteY4" fmla="*/ 2041 h 9883"/>
                    <a:gd name="connsiteX0" fmla="*/ 8493 w 8493"/>
                    <a:gd name="connsiteY0" fmla="*/ 0 h 9645"/>
                    <a:gd name="connsiteX1" fmla="*/ 1735 w 8493"/>
                    <a:gd name="connsiteY1" fmla="*/ 9645 h 9645"/>
                    <a:gd name="connsiteX2" fmla="*/ 0 w 8493"/>
                    <a:gd name="connsiteY2" fmla="*/ 7898 h 9645"/>
                    <a:gd name="connsiteX3" fmla="*/ 0 w 8493"/>
                    <a:gd name="connsiteY3" fmla="*/ 1710 h 9645"/>
                    <a:gd name="connsiteX0" fmla="*/ 2043 w 2043"/>
                    <a:gd name="connsiteY0" fmla="*/ 8227 h 8227"/>
                    <a:gd name="connsiteX1" fmla="*/ 0 w 2043"/>
                    <a:gd name="connsiteY1" fmla="*/ 6416 h 8227"/>
                    <a:gd name="connsiteX2" fmla="*/ 0 w 2043"/>
                    <a:gd name="connsiteY2" fmla="*/ 0 h 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" h="8227">
                      <a:moveTo>
                        <a:pt x="2043" y="8227"/>
                      </a:moveTo>
                      <a:cubicBezTo>
                        <a:pt x="914" y="8076"/>
                        <a:pt x="0" y="7322"/>
                        <a:pt x="0" y="641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43">
                  <a:extLst>
                    <a:ext uri="{FF2B5EF4-FFF2-40B4-BE49-F238E27FC236}">
                      <a16:creationId xmlns:a16="http://schemas.microsoft.com/office/drawing/2014/main" id="{41D9B92F-AF71-4726-BB41-B06E52389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4" y="1989140"/>
                  <a:ext cx="1884363" cy="1484314"/>
                </a:xfrm>
                <a:custGeom>
                  <a:avLst/>
                  <a:gdLst>
                    <a:gd name="T0" fmla="*/ 0 w 442"/>
                    <a:gd name="T1" fmla="*/ 72 h 348"/>
                    <a:gd name="T2" fmla="*/ 0 w 442"/>
                    <a:gd name="T3" fmla="*/ 49 h 348"/>
                    <a:gd name="T4" fmla="*/ 46 w 442"/>
                    <a:gd name="T5" fmla="*/ 0 h 348"/>
                    <a:gd name="T6" fmla="*/ 395 w 442"/>
                    <a:gd name="T7" fmla="*/ 0 h 348"/>
                    <a:gd name="T8" fmla="*/ 442 w 442"/>
                    <a:gd name="T9" fmla="*/ 49 h 348"/>
                    <a:gd name="T10" fmla="*/ 442 w 442"/>
                    <a:gd name="T11" fmla="*/ 348 h 348"/>
                    <a:gd name="T12" fmla="*/ 410 w 442"/>
                    <a:gd name="T13" fmla="*/ 291 h 348"/>
                    <a:gd name="connsiteX0" fmla="*/ 0 w 10000"/>
                    <a:gd name="connsiteY0" fmla="*/ 2069 h 10000"/>
                    <a:gd name="connsiteX1" fmla="*/ 0 w 10000"/>
                    <a:gd name="connsiteY1" fmla="*/ 1408 h 10000"/>
                    <a:gd name="connsiteX2" fmla="*/ 1041 w 10000"/>
                    <a:gd name="connsiteY2" fmla="*/ 0 h 10000"/>
                    <a:gd name="connsiteX3" fmla="*/ 8937 w 10000"/>
                    <a:gd name="connsiteY3" fmla="*/ 0 h 10000"/>
                    <a:gd name="connsiteX4" fmla="*/ 10000 w 10000"/>
                    <a:gd name="connsiteY4" fmla="*/ 1408 h 10000"/>
                    <a:gd name="connsiteX5" fmla="*/ 10000 w 10000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000">
                      <a:moveTo>
                        <a:pt x="0" y="2069"/>
                      </a:moveTo>
                      <a:lnTo>
                        <a:pt x="0" y="1408"/>
                      </a:lnTo>
                      <a:cubicBezTo>
                        <a:pt x="0" y="632"/>
                        <a:pt x="475" y="0"/>
                        <a:pt x="1041" y="0"/>
                      </a:cubicBezTo>
                      <a:lnTo>
                        <a:pt x="8937" y="0"/>
                      </a:lnTo>
                      <a:cubicBezTo>
                        <a:pt x="9525" y="0"/>
                        <a:pt x="10000" y="632"/>
                        <a:pt x="10000" y="1408"/>
                      </a:cubicBezTo>
                      <a:lnTo>
                        <a:pt x="10000" y="1000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7C53478-9F98-41BF-8952-E11ED02C20B5}"/>
                </a:ext>
              </a:extLst>
            </p:cNvPr>
            <p:cNvSpPr txBox="1"/>
            <p:nvPr/>
          </p:nvSpPr>
          <p:spPr>
            <a:xfrm>
              <a:off x="6690340" y="1498160"/>
              <a:ext cx="621393" cy="49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06</a:t>
              </a:r>
              <a:endParaRPr lang="zh-CN" altLang="en-US" sz="2400" kern="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9" name="PA_库_矩形 119">
            <a:extLst>
              <a:ext uri="{FF2B5EF4-FFF2-40B4-BE49-F238E27FC236}">
                <a16:creationId xmlns:a16="http://schemas.microsoft.com/office/drawing/2014/main" id="{6F6443D3-448B-490C-BF65-BECEA79801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98565" y="3030091"/>
            <a:ext cx="857697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What should I do if I need new function algorithm?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Can some of the original functions be replaced?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contact the product department for evaluation.</a:t>
            </a:r>
            <a:endParaRPr lang="zh-CN" altLang="en-US" sz="1700" b="1" i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0" name="PA_库_组合 98">
            <a:extLst>
              <a:ext uri="{FF2B5EF4-FFF2-40B4-BE49-F238E27FC236}">
                <a16:creationId xmlns:a16="http://schemas.microsoft.com/office/drawing/2014/main" id="{3CF9AF05-ECFA-4BA2-9A82-EEF879600C8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83432" y="5613991"/>
            <a:ext cx="869947" cy="812318"/>
            <a:chOff x="6546853" y="1310911"/>
            <a:chExt cx="939797" cy="877541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18E62670-1851-4642-ADD5-71D467BAC9FA}"/>
                </a:ext>
              </a:extLst>
            </p:cNvPr>
            <p:cNvGrpSpPr/>
            <p:nvPr/>
          </p:nvGrpSpPr>
          <p:grpSpPr>
            <a:xfrm>
              <a:off x="6546853" y="1310911"/>
              <a:ext cx="939797" cy="877541"/>
              <a:chOff x="6546853" y="1989140"/>
              <a:chExt cx="2046442" cy="1910878"/>
            </a:xfrm>
          </p:grpSpPr>
          <p:sp>
            <p:nvSpPr>
              <p:cNvPr id="83" name="矩形: 圆角 81">
                <a:extLst>
                  <a:ext uri="{FF2B5EF4-FFF2-40B4-BE49-F238E27FC236}">
                    <a16:creationId xmlns:a16="http://schemas.microsoft.com/office/drawing/2014/main" id="{9A4E20BF-1AC3-4E69-B817-F3620F10CEDF}"/>
                  </a:ext>
                </a:extLst>
              </p:cNvPr>
              <p:cNvSpPr/>
              <p:nvPr/>
            </p:nvSpPr>
            <p:spPr>
              <a:xfrm>
                <a:off x="6686756" y="2086134"/>
                <a:ext cx="1906539" cy="1813884"/>
              </a:xfrm>
              <a:prstGeom prst="roundRect">
                <a:avLst/>
              </a:prstGeom>
              <a:solidFill>
                <a:srgbClr val="7ECDF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AF2A388D-2714-48C4-A7AE-066362409B0F}"/>
                  </a:ext>
                </a:extLst>
              </p:cNvPr>
              <p:cNvGrpSpPr/>
              <p:nvPr/>
            </p:nvGrpSpPr>
            <p:grpSpPr>
              <a:xfrm>
                <a:off x="6546853" y="1989140"/>
                <a:ext cx="1884364" cy="1785939"/>
                <a:chOff x="6546853" y="1989140"/>
                <a:chExt cx="1884364" cy="1785939"/>
              </a:xfrm>
            </p:grpSpPr>
            <p:sp>
              <p:nvSpPr>
                <p:cNvPr id="85" name="Freeform 31">
                  <a:extLst>
                    <a:ext uri="{FF2B5EF4-FFF2-40B4-BE49-F238E27FC236}">
                      <a16:creationId xmlns:a16="http://schemas.microsoft.com/office/drawing/2014/main" id="{15D24C89-8336-46C8-90AA-90F4F5580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8779" y="3473454"/>
                  <a:ext cx="1722438" cy="301625"/>
                </a:xfrm>
                <a:custGeom>
                  <a:avLst/>
                  <a:gdLst>
                    <a:gd name="T0" fmla="*/ 404 w 404"/>
                    <a:gd name="T1" fmla="*/ 0 h 71"/>
                    <a:gd name="T2" fmla="*/ 404 w 404"/>
                    <a:gd name="T3" fmla="*/ 22 h 71"/>
                    <a:gd name="T4" fmla="*/ 357 w 404"/>
                    <a:gd name="T5" fmla="*/ 71 h 71"/>
                    <a:gd name="T6" fmla="*/ 8 w 404"/>
                    <a:gd name="T7" fmla="*/ 71 h 71"/>
                    <a:gd name="T8" fmla="*/ 0 w 404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71">
                      <a:moveTo>
                        <a:pt x="404" y="0"/>
                      </a:moveTo>
                      <a:cubicBezTo>
                        <a:pt x="404" y="22"/>
                        <a:pt x="404" y="22"/>
                        <a:pt x="404" y="22"/>
                      </a:cubicBezTo>
                      <a:cubicBezTo>
                        <a:pt x="404" y="49"/>
                        <a:pt x="383" y="71"/>
                        <a:pt x="357" y="71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6" y="71"/>
                        <a:pt x="3" y="70"/>
                        <a:pt x="0" y="70"/>
                      </a:cubicBez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Line 38">
                  <a:extLst>
                    <a:ext uri="{FF2B5EF4-FFF2-40B4-BE49-F238E27FC236}">
                      <a16:creationId xmlns:a16="http://schemas.microsoft.com/office/drawing/2014/main" id="{F91394CE-E6CE-4383-BAEE-EA275FF5E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18404" y="3775079"/>
                  <a:ext cx="328613" cy="0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Line 44">
                  <a:extLst>
                    <a:ext uri="{FF2B5EF4-FFF2-40B4-BE49-F238E27FC236}">
                      <a16:creationId xmlns:a16="http://schemas.microsoft.com/office/drawing/2014/main" id="{1FE90ABA-512C-4A2C-8BE7-AF2452289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46854" y="2547940"/>
                  <a:ext cx="0" cy="136525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45">
                  <a:extLst>
                    <a:ext uri="{FF2B5EF4-FFF2-40B4-BE49-F238E27FC236}">
                      <a16:creationId xmlns:a16="http://schemas.microsoft.com/office/drawing/2014/main" id="{26D97BEE-49DC-4D90-9E8C-B6DE3E0DC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3" y="2841940"/>
                  <a:ext cx="161967" cy="929965"/>
                </a:xfrm>
                <a:custGeom>
                  <a:avLst/>
                  <a:gdLst>
                    <a:gd name="T0" fmla="*/ 238 w 238"/>
                    <a:gd name="T1" fmla="*/ 47 h 278"/>
                    <a:gd name="T2" fmla="*/ 219 w 238"/>
                    <a:gd name="T3" fmla="*/ 13 h 278"/>
                    <a:gd name="T4" fmla="*/ 186 w 238"/>
                    <a:gd name="T5" fmla="*/ 13 h 278"/>
                    <a:gd name="T6" fmla="*/ 38 w 238"/>
                    <a:gd name="T7" fmla="*/ 278 h 278"/>
                    <a:gd name="T8" fmla="*/ 0 w 238"/>
                    <a:gd name="T9" fmla="*/ 230 h 278"/>
                    <a:gd name="T10" fmla="*/ 0 w 238"/>
                    <a:gd name="T11" fmla="*/ 60 h 278"/>
                    <a:gd name="connsiteX0" fmla="*/ 9202 w 9202"/>
                    <a:gd name="connsiteY0" fmla="*/ 351 h 9883"/>
                    <a:gd name="connsiteX1" fmla="*/ 7815 w 9202"/>
                    <a:gd name="connsiteY1" fmla="*/ 351 h 9883"/>
                    <a:gd name="connsiteX2" fmla="*/ 1597 w 9202"/>
                    <a:gd name="connsiteY2" fmla="*/ 9883 h 9883"/>
                    <a:gd name="connsiteX3" fmla="*/ 0 w 9202"/>
                    <a:gd name="connsiteY3" fmla="*/ 8156 h 9883"/>
                    <a:gd name="connsiteX4" fmla="*/ 0 w 9202"/>
                    <a:gd name="connsiteY4" fmla="*/ 2041 h 9883"/>
                    <a:gd name="connsiteX0" fmla="*/ 8493 w 8493"/>
                    <a:gd name="connsiteY0" fmla="*/ 0 h 9645"/>
                    <a:gd name="connsiteX1" fmla="*/ 1735 w 8493"/>
                    <a:gd name="connsiteY1" fmla="*/ 9645 h 9645"/>
                    <a:gd name="connsiteX2" fmla="*/ 0 w 8493"/>
                    <a:gd name="connsiteY2" fmla="*/ 7898 h 9645"/>
                    <a:gd name="connsiteX3" fmla="*/ 0 w 8493"/>
                    <a:gd name="connsiteY3" fmla="*/ 1710 h 9645"/>
                    <a:gd name="connsiteX0" fmla="*/ 2043 w 2043"/>
                    <a:gd name="connsiteY0" fmla="*/ 8227 h 8227"/>
                    <a:gd name="connsiteX1" fmla="*/ 0 w 2043"/>
                    <a:gd name="connsiteY1" fmla="*/ 6416 h 8227"/>
                    <a:gd name="connsiteX2" fmla="*/ 0 w 2043"/>
                    <a:gd name="connsiteY2" fmla="*/ 0 h 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" h="8227">
                      <a:moveTo>
                        <a:pt x="2043" y="8227"/>
                      </a:moveTo>
                      <a:cubicBezTo>
                        <a:pt x="914" y="8076"/>
                        <a:pt x="0" y="7322"/>
                        <a:pt x="0" y="641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43">
                  <a:extLst>
                    <a:ext uri="{FF2B5EF4-FFF2-40B4-BE49-F238E27FC236}">
                      <a16:creationId xmlns:a16="http://schemas.microsoft.com/office/drawing/2014/main" id="{429A3FB9-6356-459C-B6D4-3781B4BD6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4" y="1989140"/>
                  <a:ext cx="1884363" cy="1484314"/>
                </a:xfrm>
                <a:custGeom>
                  <a:avLst/>
                  <a:gdLst>
                    <a:gd name="T0" fmla="*/ 0 w 442"/>
                    <a:gd name="T1" fmla="*/ 72 h 348"/>
                    <a:gd name="T2" fmla="*/ 0 w 442"/>
                    <a:gd name="T3" fmla="*/ 49 h 348"/>
                    <a:gd name="T4" fmla="*/ 46 w 442"/>
                    <a:gd name="T5" fmla="*/ 0 h 348"/>
                    <a:gd name="T6" fmla="*/ 395 w 442"/>
                    <a:gd name="T7" fmla="*/ 0 h 348"/>
                    <a:gd name="T8" fmla="*/ 442 w 442"/>
                    <a:gd name="T9" fmla="*/ 49 h 348"/>
                    <a:gd name="T10" fmla="*/ 442 w 442"/>
                    <a:gd name="T11" fmla="*/ 348 h 348"/>
                    <a:gd name="T12" fmla="*/ 410 w 442"/>
                    <a:gd name="T13" fmla="*/ 291 h 348"/>
                    <a:gd name="connsiteX0" fmla="*/ 0 w 10000"/>
                    <a:gd name="connsiteY0" fmla="*/ 2069 h 10000"/>
                    <a:gd name="connsiteX1" fmla="*/ 0 w 10000"/>
                    <a:gd name="connsiteY1" fmla="*/ 1408 h 10000"/>
                    <a:gd name="connsiteX2" fmla="*/ 1041 w 10000"/>
                    <a:gd name="connsiteY2" fmla="*/ 0 h 10000"/>
                    <a:gd name="connsiteX3" fmla="*/ 8937 w 10000"/>
                    <a:gd name="connsiteY3" fmla="*/ 0 h 10000"/>
                    <a:gd name="connsiteX4" fmla="*/ 10000 w 10000"/>
                    <a:gd name="connsiteY4" fmla="*/ 1408 h 10000"/>
                    <a:gd name="connsiteX5" fmla="*/ 10000 w 10000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000">
                      <a:moveTo>
                        <a:pt x="0" y="2069"/>
                      </a:moveTo>
                      <a:lnTo>
                        <a:pt x="0" y="1408"/>
                      </a:lnTo>
                      <a:cubicBezTo>
                        <a:pt x="0" y="632"/>
                        <a:pt x="475" y="0"/>
                        <a:pt x="1041" y="0"/>
                      </a:cubicBezTo>
                      <a:lnTo>
                        <a:pt x="8937" y="0"/>
                      </a:lnTo>
                      <a:cubicBezTo>
                        <a:pt x="9525" y="0"/>
                        <a:pt x="10000" y="632"/>
                        <a:pt x="10000" y="1408"/>
                      </a:cubicBezTo>
                      <a:lnTo>
                        <a:pt x="10000" y="1000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340FB6B3-F07E-45A9-A449-953FE021CC4D}"/>
                </a:ext>
              </a:extLst>
            </p:cNvPr>
            <p:cNvSpPr txBox="1"/>
            <p:nvPr/>
          </p:nvSpPr>
          <p:spPr>
            <a:xfrm>
              <a:off x="6690340" y="1498160"/>
              <a:ext cx="621393" cy="49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07</a:t>
              </a:r>
              <a:endParaRPr lang="zh-CN" altLang="en-US" sz="2400" kern="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0" name="PA_库_矩形 120">
            <a:extLst>
              <a:ext uri="{FF2B5EF4-FFF2-40B4-BE49-F238E27FC236}">
                <a16:creationId xmlns:a16="http://schemas.microsoft.com/office/drawing/2014/main" id="{7B01B373-C9CF-48D7-BA83-9EC0182897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98565" y="4462817"/>
            <a:ext cx="857697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Does AI BOX have an User interface?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No, 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it only supports viewing on the web.</a:t>
            </a:r>
            <a:endParaRPr lang="zh-CN" altLang="en-US" sz="1700" dirty="0">
              <a:solidFill>
                <a:prstClr val="black">
                  <a:lumMod val="75000"/>
                  <a:lumOff val="2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PA_库_矩形 121">
            <a:extLst>
              <a:ext uri="{FF2B5EF4-FFF2-40B4-BE49-F238E27FC236}">
                <a16:creationId xmlns:a16="http://schemas.microsoft.com/office/drawing/2014/main" id="{875A7293-2D79-4342-9D9B-24ED3A0DA1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98565" y="5581611"/>
            <a:ext cx="789027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Does AI BOX have any requirements for the selection of IPC?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There are no special requirements.</a:t>
            </a:r>
            <a:endParaRPr lang="zh-CN" altLang="en-US" sz="1700" b="1" i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6" name="PA_库_组合 78">
            <a:extLst>
              <a:ext uri="{FF2B5EF4-FFF2-40B4-BE49-F238E27FC236}">
                <a16:creationId xmlns:a16="http://schemas.microsoft.com/office/drawing/2014/main" id="{8A8DEEB3-1DBD-4A2A-923B-22EFE37AE8A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88192" y="3161303"/>
            <a:ext cx="869947" cy="812318"/>
            <a:chOff x="6546853" y="1310911"/>
            <a:chExt cx="939797" cy="877541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873670BC-6154-4616-A752-1E17A7D123ED}"/>
                </a:ext>
              </a:extLst>
            </p:cNvPr>
            <p:cNvGrpSpPr/>
            <p:nvPr/>
          </p:nvGrpSpPr>
          <p:grpSpPr>
            <a:xfrm>
              <a:off x="6546853" y="1310911"/>
              <a:ext cx="939797" cy="877541"/>
              <a:chOff x="6546853" y="1989140"/>
              <a:chExt cx="2046442" cy="1910878"/>
            </a:xfrm>
          </p:grpSpPr>
          <p:sp>
            <p:nvSpPr>
              <p:cNvPr id="49" name="矩形: 圆角 61">
                <a:extLst>
                  <a:ext uri="{FF2B5EF4-FFF2-40B4-BE49-F238E27FC236}">
                    <a16:creationId xmlns:a16="http://schemas.microsoft.com/office/drawing/2014/main" id="{E602F477-A760-4E75-B701-1461BF402A2C}"/>
                  </a:ext>
                </a:extLst>
              </p:cNvPr>
              <p:cNvSpPr/>
              <p:nvPr/>
            </p:nvSpPr>
            <p:spPr>
              <a:xfrm>
                <a:off x="6686756" y="2086134"/>
                <a:ext cx="1906539" cy="1813884"/>
              </a:xfrm>
              <a:prstGeom prst="roundRect">
                <a:avLst/>
              </a:prstGeom>
              <a:solidFill>
                <a:srgbClr val="FF5B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1E016EE7-DEEB-408F-AE98-9A081070F65B}"/>
                  </a:ext>
                </a:extLst>
              </p:cNvPr>
              <p:cNvGrpSpPr/>
              <p:nvPr/>
            </p:nvGrpSpPr>
            <p:grpSpPr>
              <a:xfrm>
                <a:off x="6546853" y="1989140"/>
                <a:ext cx="1884364" cy="1785939"/>
                <a:chOff x="6546853" y="1989140"/>
                <a:chExt cx="1884364" cy="1785939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A653C8A3-46AB-4C7E-B16F-01756C8D9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8779" y="3473454"/>
                  <a:ext cx="1722438" cy="301625"/>
                </a:xfrm>
                <a:custGeom>
                  <a:avLst/>
                  <a:gdLst>
                    <a:gd name="T0" fmla="*/ 404 w 404"/>
                    <a:gd name="T1" fmla="*/ 0 h 71"/>
                    <a:gd name="T2" fmla="*/ 404 w 404"/>
                    <a:gd name="T3" fmla="*/ 22 h 71"/>
                    <a:gd name="T4" fmla="*/ 357 w 404"/>
                    <a:gd name="T5" fmla="*/ 71 h 71"/>
                    <a:gd name="T6" fmla="*/ 8 w 404"/>
                    <a:gd name="T7" fmla="*/ 71 h 71"/>
                    <a:gd name="T8" fmla="*/ 0 w 404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71">
                      <a:moveTo>
                        <a:pt x="404" y="0"/>
                      </a:moveTo>
                      <a:cubicBezTo>
                        <a:pt x="404" y="22"/>
                        <a:pt x="404" y="22"/>
                        <a:pt x="404" y="22"/>
                      </a:cubicBezTo>
                      <a:cubicBezTo>
                        <a:pt x="404" y="49"/>
                        <a:pt x="383" y="71"/>
                        <a:pt x="357" y="71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6" y="71"/>
                        <a:pt x="3" y="70"/>
                        <a:pt x="0" y="70"/>
                      </a:cubicBez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Line 38">
                  <a:extLst>
                    <a:ext uri="{FF2B5EF4-FFF2-40B4-BE49-F238E27FC236}">
                      <a16:creationId xmlns:a16="http://schemas.microsoft.com/office/drawing/2014/main" id="{B51E281E-82E9-4A1C-933D-8B8663E87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18404" y="3775079"/>
                  <a:ext cx="328613" cy="0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Line 44">
                  <a:extLst>
                    <a:ext uri="{FF2B5EF4-FFF2-40B4-BE49-F238E27FC236}">
                      <a16:creationId xmlns:a16="http://schemas.microsoft.com/office/drawing/2014/main" id="{BE5AC693-0C00-4220-B83C-5D41D76442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46854" y="2547940"/>
                  <a:ext cx="0" cy="136525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45">
                  <a:extLst>
                    <a:ext uri="{FF2B5EF4-FFF2-40B4-BE49-F238E27FC236}">
                      <a16:creationId xmlns:a16="http://schemas.microsoft.com/office/drawing/2014/main" id="{33A61FB2-32C6-4AE6-9697-65835878E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3" y="2841940"/>
                  <a:ext cx="161967" cy="929965"/>
                </a:xfrm>
                <a:custGeom>
                  <a:avLst/>
                  <a:gdLst>
                    <a:gd name="T0" fmla="*/ 238 w 238"/>
                    <a:gd name="T1" fmla="*/ 47 h 278"/>
                    <a:gd name="T2" fmla="*/ 219 w 238"/>
                    <a:gd name="T3" fmla="*/ 13 h 278"/>
                    <a:gd name="T4" fmla="*/ 186 w 238"/>
                    <a:gd name="T5" fmla="*/ 13 h 278"/>
                    <a:gd name="T6" fmla="*/ 38 w 238"/>
                    <a:gd name="T7" fmla="*/ 278 h 278"/>
                    <a:gd name="T8" fmla="*/ 0 w 238"/>
                    <a:gd name="T9" fmla="*/ 230 h 278"/>
                    <a:gd name="T10" fmla="*/ 0 w 238"/>
                    <a:gd name="T11" fmla="*/ 60 h 278"/>
                    <a:gd name="connsiteX0" fmla="*/ 9202 w 9202"/>
                    <a:gd name="connsiteY0" fmla="*/ 351 h 9883"/>
                    <a:gd name="connsiteX1" fmla="*/ 7815 w 9202"/>
                    <a:gd name="connsiteY1" fmla="*/ 351 h 9883"/>
                    <a:gd name="connsiteX2" fmla="*/ 1597 w 9202"/>
                    <a:gd name="connsiteY2" fmla="*/ 9883 h 9883"/>
                    <a:gd name="connsiteX3" fmla="*/ 0 w 9202"/>
                    <a:gd name="connsiteY3" fmla="*/ 8156 h 9883"/>
                    <a:gd name="connsiteX4" fmla="*/ 0 w 9202"/>
                    <a:gd name="connsiteY4" fmla="*/ 2041 h 9883"/>
                    <a:gd name="connsiteX0" fmla="*/ 8493 w 8493"/>
                    <a:gd name="connsiteY0" fmla="*/ 0 h 9645"/>
                    <a:gd name="connsiteX1" fmla="*/ 1735 w 8493"/>
                    <a:gd name="connsiteY1" fmla="*/ 9645 h 9645"/>
                    <a:gd name="connsiteX2" fmla="*/ 0 w 8493"/>
                    <a:gd name="connsiteY2" fmla="*/ 7898 h 9645"/>
                    <a:gd name="connsiteX3" fmla="*/ 0 w 8493"/>
                    <a:gd name="connsiteY3" fmla="*/ 1710 h 9645"/>
                    <a:gd name="connsiteX0" fmla="*/ 2043 w 2043"/>
                    <a:gd name="connsiteY0" fmla="*/ 8227 h 8227"/>
                    <a:gd name="connsiteX1" fmla="*/ 0 w 2043"/>
                    <a:gd name="connsiteY1" fmla="*/ 6416 h 8227"/>
                    <a:gd name="connsiteX2" fmla="*/ 0 w 2043"/>
                    <a:gd name="connsiteY2" fmla="*/ 0 h 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" h="8227">
                      <a:moveTo>
                        <a:pt x="2043" y="8227"/>
                      </a:moveTo>
                      <a:cubicBezTo>
                        <a:pt x="914" y="8076"/>
                        <a:pt x="0" y="7322"/>
                        <a:pt x="0" y="641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A059BCB6-6C24-4ED1-86E2-4BBC037D4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4" y="1989140"/>
                  <a:ext cx="1884363" cy="1484314"/>
                </a:xfrm>
                <a:custGeom>
                  <a:avLst/>
                  <a:gdLst>
                    <a:gd name="T0" fmla="*/ 0 w 442"/>
                    <a:gd name="T1" fmla="*/ 72 h 348"/>
                    <a:gd name="T2" fmla="*/ 0 w 442"/>
                    <a:gd name="T3" fmla="*/ 49 h 348"/>
                    <a:gd name="T4" fmla="*/ 46 w 442"/>
                    <a:gd name="T5" fmla="*/ 0 h 348"/>
                    <a:gd name="T6" fmla="*/ 395 w 442"/>
                    <a:gd name="T7" fmla="*/ 0 h 348"/>
                    <a:gd name="T8" fmla="*/ 442 w 442"/>
                    <a:gd name="T9" fmla="*/ 49 h 348"/>
                    <a:gd name="T10" fmla="*/ 442 w 442"/>
                    <a:gd name="T11" fmla="*/ 348 h 348"/>
                    <a:gd name="T12" fmla="*/ 410 w 442"/>
                    <a:gd name="T13" fmla="*/ 291 h 348"/>
                    <a:gd name="connsiteX0" fmla="*/ 0 w 10000"/>
                    <a:gd name="connsiteY0" fmla="*/ 2069 h 10000"/>
                    <a:gd name="connsiteX1" fmla="*/ 0 w 10000"/>
                    <a:gd name="connsiteY1" fmla="*/ 1408 h 10000"/>
                    <a:gd name="connsiteX2" fmla="*/ 1041 w 10000"/>
                    <a:gd name="connsiteY2" fmla="*/ 0 h 10000"/>
                    <a:gd name="connsiteX3" fmla="*/ 8937 w 10000"/>
                    <a:gd name="connsiteY3" fmla="*/ 0 h 10000"/>
                    <a:gd name="connsiteX4" fmla="*/ 10000 w 10000"/>
                    <a:gd name="connsiteY4" fmla="*/ 1408 h 10000"/>
                    <a:gd name="connsiteX5" fmla="*/ 10000 w 10000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000">
                      <a:moveTo>
                        <a:pt x="0" y="2069"/>
                      </a:moveTo>
                      <a:lnTo>
                        <a:pt x="0" y="1408"/>
                      </a:lnTo>
                      <a:cubicBezTo>
                        <a:pt x="0" y="632"/>
                        <a:pt x="475" y="0"/>
                        <a:pt x="1041" y="0"/>
                      </a:cubicBezTo>
                      <a:lnTo>
                        <a:pt x="8937" y="0"/>
                      </a:lnTo>
                      <a:cubicBezTo>
                        <a:pt x="9525" y="0"/>
                        <a:pt x="10000" y="632"/>
                        <a:pt x="10000" y="1408"/>
                      </a:cubicBezTo>
                      <a:lnTo>
                        <a:pt x="10000" y="1000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2431CC4-A851-4A63-B596-762E41EFC697}"/>
                </a:ext>
              </a:extLst>
            </p:cNvPr>
            <p:cNvSpPr txBox="1"/>
            <p:nvPr/>
          </p:nvSpPr>
          <p:spPr>
            <a:xfrm>
              <a:off x="6690340" y="1498160"/>
              <a:ext cx="621393" cy="49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05</a:t>
              </a:r>
              <a:endParaRPr lang="zh-CN" altLang="en-US" sz="2400" kern="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6" name="PA_库_组合 108">
            <a:extLst>
              <a:ext uri="{FF2B5EF4-FFF2-40B4-BE49-F238E27FC236}">
                <a16:creationId xmlns:a16="http://schemas.microsoft.com/office/drawing/2014/main" id="{9675F573-E36F-4CA8-819C-B1B18EA7D15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3432" y="1278105"/>
            <a:ext cx="869947" cy="812318"/>
            <a:chOff x="6546853" y="1310911"/>
            <a:chExt cx="939797" cy="87754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6F570BA3-0ABF-4DF3-B178-FA53B2663AAE}"/>
                </a:ext>
              </a:extLst>
            </p:cNvPr>
            <p:cNvGrpSpPr/>
            <p:nvPr/>
          </p:nvGrpSpPr>
          <p:grpSpPr>
            <a:xfrm>
              <a:off x="6546853" y="1310911"/>
              <a:ext cx="939797" cy="877541"/>
              <a:chOff x="6546853" y="1989140"/>
              <a:chExt cx="2046442" cy="1910878"/>
            </a:xfrm>
          </p:grpSpPr>
          <p:sp>
            <p:nvSpPr>
              <p:cNvPr id="59" name="矩形: 圆角 91">
                <a:extLst>
                  <a:ext uri="{FF2B5EF4-FFF2-40B4-BE49-F238E27FC236}">
                    <a16:creationId xmlns:a16="http://schemas.microsoft.com/office/drawing/2014/main" id="{825A5321-8E21-4720-8694-838373E8265E}"/>
                  </a:ext>
                </a:extLst>
              </p:cNvPr>
              <p:cNvSpPr/>
              <p:nvPr/>
            </p:nvSpPr>
            <p:spPr>
              <a:xfrm>
                <a:off x="6686756" y="2086134"/>
                <a:ext cx="1906539" cy="1813884"/>
              </a:xfrm>
              <a:prstGeom prst="roundRect">
                <a:avLst/>
              </a:prstGeom>
              <a:solidFill>
                <a:srgbClr val="7C87F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A1DB6B3E-E8A4-4E05-986A-79E827FC5ECB}"/>
                  </a:ext>
                </a:extLst>
              </p:cNvPr>
              <p:cNvGrpSpPr/>
              <p:nvPr/>
            </p:nvGrpSpPr>
            <p:grpSpPr>
              <a:xfrm>
                <a:off x="6546853" y="1989140"/>
                <a:ext cx="1884364" cy="1785939"/>
                <a:chOff x="6546853" y="1989140"/>
                <a:chExt cx="1884364" cy="1785939"/>
              </a:xfrm>
            </p:grpSpPr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5D1C19B3-F0AC-4FDC-A1E5-30591A1D7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8779" y="3473454"/>
                  <a:ext cx="1722438" cy="301625"/>
                </a:xfrm>
                <a:custGeom>
                  <a:avLst/>
                  <a:gdLst>
                    <a:gd name="T0" fmla="*/ 404 w 404"/>
                    <a:gd name="T1" fmla="*/ 0 h 71"/>
                    <a:gd name="T2" fmla="*/ 404 w 404"/>
                    <a:gd name="T3" fmla="*/ 22 h 71"/>
                    <a:gd name="T4" fmla="*/ 357 w 404"/>
                    <a:gd name="T5" fmla="*/ 71 h 71"/>
                    <a:gd name="T6" fmla="*/ 8 w 404"/>
                    <a:gd name="T7" fmla="*/ 71 h 71"/>
                    <a:gd name="T8" fmla="*/ 0 w 404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71">
                      <a:moveTo>
                        <a:pt x="404" y="0"/>
                      </a:moveTo>
                      <a:cubicBezTo>
                        <a:pt x="404" y="22"/>
                        <a:pt x="404" y="22"/>
                        <a:pt x="404" y="22"/>
                      </a:cubicBezTo>
                      <a:cubicBezTo>
                        <a:pt x="404" y="49"/>
                        <a:pt x="383" y="71"/>
                        <a:pt x="357" y="71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6" y="71"/>
                        <a:pt x="3" y="70"/>
                        <a:pt x="0" y="70"/>
                      </a:cubicBez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Line 38">
                  <a:extLst>
                    <a:ext uri="{FF2B5EF4-FFF2-40B4-BE49-F238E27FC236}">
                      <a16:creationId xmlns:a16="http://schemas.microsoft.com/office/drawing/2014/main" id="{768BCC0E-6577-493F-940C-28FF56F80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18404" y="3775079"/>
                  <a:ext cx="328613" cy="0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Line 44">
                  <a:extLst>
                    <a:ext uri="{FF2B5EF4-FFF2-40B4-BE49-F238E27FC236}">
                      <a16:creationId xmlns:a16="http://schemas.microsoft.com/office/drawing/2014/main" id="{6DD36A95-27B1-4D5B-AAD2-EF3CE91A0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46854" y="2547940"/>
                  <a:ext cx="0" cy="136525"/>
                </a:xfrm>
                <a:prstGeom prst="line">
                  <a:avLst/>
                </a:pr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E073BD5E-6DA2-41BE-BB4F-5777EC6A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3" y="2841940"/>
                  <a:ext cx="161967" cy="929965"/>
                </a:xfrm>
                <a:custGeom>
                  <a:avLst/>
                  <a:gdLst>
                    <a:gd name="T0" fmla="*/ 238 w 238"/>
                    <a:gd name="T1" fmla="*/ 47 h 278"/>
                    <a:gd name="T2" fmla="*/ 219 w 238"/>
                    <a:gd name="T3" fmla="*/ 13 h 278"/>
                    <a:gd name="T4" fmla="*/ 186 w 238"/>
                    <a:gd name="T5" fmla="*/ 13 h 278"/>
                    <a:gd name="T6" fmla="*/ 38 w 238"/>
                    <a:gd name="T7" fmla="*/ 278 h 278"/>
                    <a:gd name="T8" fmla="*/ 0 w 238"/>
                    <a:gd name="T9" fmla="*/ 230 h 278"/>
                    <a:gd name="T10" fmla="*/ 0 w 238"/>
                    <a:gd name="T11" fmla="*/ 60 h 278"/>
                    <a:gd name="connsiteX0" fmla="*/ 9202 w 9202"/>
                    <a:gd name="connsiteY0" fmla="*/ 351 h 9883"/>
                    <a:gd name="connsiteX1" fmla="*/ 7815 w 9202"/>
                    <a:gd name="connsiteY1" fmla="*/ 351 h 9883"/>
                    <a:gd name="connsiteX2" fmla="*/ 1597 w 9202"/>
                    <a:gd name="connsiteY2" fmla="*/ 9883 h 9883"/>
                    <a:gd name="connsiteX3" fmla="*/ 0 w 9202"/>
                    <a:gd name="connsiteY3" fmla="*/ 8156 h 9883"/>
                    <a:gd name="connsiteX4" fmla="*/ 0 w 9202"/>
                    <a:gd name="connsiteY4" fmla="*/ 2041 h 9883"/>
                    <a:gd name="connsiteX0" fmla="*/ 8493 w 8493"/>
                    <a:gd name="connsiteY0" fmla="*/ 0 h 9645"/>
                    <a:gd name="connsiteX1" fmla="*/ 1735 w 8493"/>
                    <a:gd name="connsiteY1" fmla="*/ 9645 h 9645"/>
                    <a:gd name="connsiteX2" fmla="*/ 0 w 8493"/>
                    <a:gd name="connsiteY2" fmla="*/ 7898 h 9645"/>
                    <a:gd name="connsiteX3" fmla="*/ 0 w 8493"/>
                    <a:gd name="connsiteY3" fmla="*/ 1710 h 9645"/>
                    <a:gd name="connsiteX0" fmla="*/ 2043 w 2043"/>
                    <a:gd name="connsiteY0" fmla="*/ 8227 h 8227"/>
                    <a:gd name="connsiteX1" fmla="*/ 0 w 2043"/>
                    <a:gd name="connsiteY1" fmla="*/ 6416 h 8227"/>
                    <a:gd name="connsiteX2" fmla="*/ 0 w 2043"/>
                    <a:gd name="connsiteY2" fmla="*/ 0 h 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" h="8227">
                      <a:moveTo>
                        <a:pt x="2043" y="8227"/>
                      </a:moveTo>
                      <a:cubicBezTo>
                        <a:pt x="914" y="8076"/>
                        <a:pt x="0" y="7322"/>
                        <a:pt x="0" y="641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43">
                  <a:extLst>
                    <a:ext uri="{FF2B5EF4-FFF2-40B4-BE49-F238E27FC236}">
                      <a16:creationId xmlns:a16="http://schemas.microsoft.com/office/drawing/2014/main" id="{7B45C831-9B7B-4808-A4BB-48F178D3F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6854" y="1989140"/>
                  <a:ext cx="1884363" cy="1484314"/>
                </a:xfrm>
                <a:custGeom>
                  <a:avLst/>
                  <a:gdLst>
                    <a:gd name="T0" fmla="*/ 0 w 442"/>
                    <a:gd name="T1" fmla="*/ 72 h 348"/>
                    <a:gd name="T2" fmla="*/ 0 w 442"/>
                    <a:gd name="T3" fmla="*/ 49 h 348"/>
                    <a:gd name="T4" fmla="*/ 46 w 442"/>
                    <a:gd name="T5" fmla="*/ 0 h 348"/>
                    <a:gd name="T6" fmla="*/ 395 w 442"/>
                    <a:gd name="T7" fmla="*/ 0 h 348"/>
                    <a:gd name="T8" fmla="*/ 442 w 442"/>
                    <a:gd name="T9" fmla="*/ 49 h 348"/>
                    <a:gd name="T10" fmla="*/ 442 w 442"/>
                    <a:gd name="T11" fmla="*/ 348 h 348"/>
                    <a:gd name="T12" fmla="*/ 410 w 442"/>
                    <a:gd name="T13" fmla="*/ 291 h 348"/>
                    <a:gd name="connsiteX0" fmla="*/ 0 w 10000"/>
                    <a:gd name="connsiteY0" fmla="*/ 2069 h 10000"/>
                    <a:gd name="connsiteX1" fmla="*/ 0 w 10000"/>
                    <a:gd name="connsiteY1" fmla="*/ 1408 h 10000"/>
                    <a:gd name="connsiteX2" fmla="*/ 1041 w 10000"/>
                    <a:gd name="connsiteY2" fmla="*/ 0 h 10000"/>
                    <a:gd name="connsiteX3" fmla="*/ 8937 w 10000"/>
                    <a:gd name="connsiteY3" fmla="*/ 0 h 10000"/>
                    <a:gd name="connsiteX4" fmla="*/ 10000 w 10000"/>
                    <a:gd name="connsiteY4" fmla="*/ 1408 h 10000"/>
                    <a:gd name="connsiteX5" fmla="*/ 10000 w 10000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000">
                      <a:moveTo>
                        <a:pt x="0" y="2069"/>
                      </a:moveTo>
                      <a:lnTo>
                        <a:pt x="0" y="1408"/>
                      </a:lnTo>
                      <a:cubicBezTo>
                        <a:pt x="0" y="632"/>
                        <a:pt x="475" y="0"/>
                        <a:pt x="1041" y="0"/>
                      </a:cubicBezTo>
                      <a:lnTo>
                        <a:pt x="8937" y="0"/>
                      </a:lnTo>
                      <a:cubicBezTo>
                        <a:pt x="9525" y="0"/>
                        <a:pt x="10000" y="632"/>
                        <a:pt x="10000" y="1408"/>
                      </a:cubicBezTo>
                      <a:lnTo>
                        <a:pt x="10000" y="10000"/>
                      </a:lnTo>
                    </a:path>
                  </a:pathLst>
                </a:custGeom>
                <a:noFill/>
                <a:ln w="523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F9DAE071-41C4-497A-99DB-BA6FB0F36427}"/>
                </a:ext>
              </a:extLst>
            </p:cNvPr>
            <p:cNvSpPr txBox="1"/>
            <p:nvPr/>
          </p:nvSpPr>
          <p:spPr>
            <a:xfrm>
              <a:off x="6690340" y="1498160"/>
              <a:ext cx="621393" cy="49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2400" kern="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6" name="PA_库_矩形 118">
            <a:extLst>
              <a:ext uri="{FF2B5EF4-FFF2-40B4-BE49-F238E27FC236}">
                <a16:creationId xmlns:a16="http://schemas.microsoft.com/office/drawing/2014/main" id="{5A2F2E5C-5328-4049-9709-5565B6974FA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26557" y="1196752"/>
            <a:ext cx="9241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Behavior analysis cannot be enabled simultaneously with face recognition?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lang="zh-CN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 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Yes</a:t>
            </a:r>
            <a:endParaRPr lang="en-US" altLang="zh-CN" sz="1700" dirty="0">
              <a:solidFill>
                <a:prstClr val="black">
                  <a:lumMod val="75000"/>
                  <a:lumOff val="2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The same device can only use the face recognition function 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or the other 8 behavior analysis functions.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lang="en-US" altLang="zh-CN" sz="1700" b="1" i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Optimization can be completed in January 2022 </a:t>
            </a:r>
          </a:p>
        </p:txBody>
      </p:sp>
    </p:spTree>
    <p:extLst>
      <p:ext uri="{BB962C8B-B14F-4D97-AF65-F5344CB8AC3E}">
        <p14:creationId xmlns:p14="http://schemas.microsoft.com/office/powerpoint/2010/main" val="33614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9" y="2766392"/>
            <a:ext cx="8349282" cy="76179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4390217" y="3690655"/>
            <a:ext cx="34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 Security, Better World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4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2"/>
          <p:cNvSpPr txBox="1">
            <a:spLocks noChangeArrowheads="1"/>
          </p:cNvSpPr>
          <p:nvPr/>
        </p:nvSpPr>
        <p:spPr bwMode="auto">
          <a:xfrm>
            <a:off x="3622662" y="3258879"/>
            <a:ext cx="3816424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rtlCol="0" anchor="t" anchorCtr="0" compatLnSpc="1">
            <a:spAutoFit/>
          </a:bodyPr>
          <a:lstStyle>
            <a:defPPr>
              <a:defRPr lang="zh-CN"/>
            </a:defPPr>
            <a:lvl1pPr marL="0" indent="0" algn="just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+mn-ea"/>
                <a:ea typeface="+mn-e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3"/>
                </a:solidFill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Due to limited security guards, human response and processing efficiency, we cannot fully monitor all locations.</a:t>
            </a:r>
          </a:p>
        </p:txBody>
      </p:sp>
      <p:sp>
        <p:nvSpPr>
          <p:cNvPr id="191" name="文本框 190"/>
          <p:cNvSpPr txBox="1">
            <a:spLocks noChangeArrowheads="1"/>
          </p:cNvSpPr>
          <p:nvPr/>
        </p:nvSpPr>
        <p:spPr bwMode="auto">
          <a:xfrm>
            <a:off x="396709" y="340594"/>
            <a:ext cx="602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Challenges in CCTV industry</a:t>
            </a:r>
          </a:p>
        </p:txBody>
      </p:sp>
      <p:pic>
        <p:nvPicPr>
          <p:cNvPr id="1028" name="Picture 4" descr="https://gimg2.baidu.com/image_search/src=http%3A%2F%2Fqqpublic.qpic.cn%2Fqq_public%2F0%2F0-2237966422-B067CEF3301802A24739F97CBD9AD112%2F0%3Ffmt%3Djpg%26size%3D114%26h%3D600%26w%3D900%26ppv%3D1.jpg&amp;refer=http%3A%2F%2Fqqpublic.qpic.cn&amp;app=2002&amp;size=f9999,10000&amp;q=a80&amp;n=0&amp;g=0n&amp;fmt=jpeg?sec=1612422534&amp;t=4be06aa51373db72f3d7a066559feb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05" y="2694404"/>
            <a:ext cx="3046112" cy="20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56596" y="1030613"/>
            <a:ext cx="7813117" cy="834916"/>
            <a:chOff x="1172573" y="1647452"/>
            <a:chExt cx="7813117" cy="834916"/>
          </a:xfrm>
        </p:grpSpPr>
        <p:grpSp>
          <p:nvGrpSpPr>
            <p:cNvPr id="10" name="组合 9"/>
            <p:cNvGrpSpPr/>
            <p:nvPr/>
          </p:nvGrpSpPr>
          <p:grpSpPr>
            <a:xfrm>
              <a:off x="1172573" y="1647452"/>
              <a:ext cx="3915315" cy="714485"/>
              <a:chOff x="1627218" y="1595167"/>
              <a:chExt cx="3915315" cy="714485"/>
            </a:xfrm>
          </p:grpSpPr>
          <p:sp>
            <p:nvSpPr>
              <p:cNvPr id="680" name="矩形 679"/>
              <p:cNvSpPr/>
              <p:nvPr/>
            </p:nvSpPr>
            <p:spPr>
              <a:xfrm>
                <a:off x="2561592" y="1909542"/>
                <a:ext cx="29809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7218" y="1595167"/>
                <a:ext cx="709852" cy="709852"/>
              </a:xfrm>
              <a:prstGeom prst="rect">
                <a:avLst/>
              </a:prstGeom>
            </p:spPr>
          </p:pic>
        </p:grpSp>
        <p:sp>
          <p:nvSpPr>
            <p:cNvPr id="2" name="矩形 1"/>
            <p:cNvSpPr/>
            <p:nvPr/>
          </p:nvSpPr>
          <p:spPr>
            <a:xfrm>
              <a:off x="2106947" y="1774482"/>
              <a:ext cx="68787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No </a:t>
              </a:r>
              <a:r>
                <a:rPr lang="en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intelligent function,</a:t>
              </a:r>
            </a:p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All the obtaining of information depends on manual work only.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0" y="2892444"/>
            <a:ext cx="1642974" cy="1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文本框 190"/>
          <p:cNvSpPr txBox="1">
            <a:spLocks noChangeArrowheads="1"/>
          </p:cNvSpPr>
          <p:nvPr/>
        </p:nvSpPr>
        <p:spPr bwMode="auto">
          <a:xfrm>
            <a:off x="396709" y="340594"/>
            <a:ext cx="602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Challenges in CCTV industry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6596" y="1030613"/>
            <a:ext cx="6936979" cy="714485"/>
            <a:chOff x="1172573" y="1647452"/>
            <a:chExt cx="6936979" cy="714485"/>
          </a:xfrm>
        </p:grpSpPr>
        <p:grpSp>
          <p:nvGrpSpPr>
            <p:cNvPr id="10" name="组合 9"/>
            <p:cNvGrpSpPr/>
            <p:nvPr/>
          </p:nvGrpSpPr>
          <p:grpSpPr>
            <a:xfrm>
              <a:off x="1172573" y="1647452"/>
              <a:ext cx="3915315" cy="714485"/>
              <a:chOff x="1627218" y="1595167"/>
              <a:chExt cx="3915315" cy="714485"/>
            </a:xfrm>
          </p:grpSpPr>
          <p:sp>
            <p:nvSpPr>
              <p:cNvPr id="680" name="矩形 679"/>
              <p:cNvSpPr/>
              <p:nvPr/>
            </p:nvSpPr>
            <p:spPr>
              <a:xfrm>
                <a:off x="2561592" y="1909542"/>
                <a:ext cx="29809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7218" y="1595167"/>
                <a:ext cx="709852" cy="709852"/>
              </a:xfrm>
              <a:prstGeom prst="rect">
                <a:avLst/>
              </a:prstGeom>
            </p:spPr>
          </p:pic>
        </p:grpSp>
        <p:sp>
          <p:nvSpPr>
            <p:cNvPr id="2" name="矩形 1"/>
            <p:cNvSpPr/>
            <p:nvPr/>
          </p:nvSpPr>
          <p:spPr>
            <a:xfrm>
              <a:off x="2106947" y="1774482"/>
              <a:ext cx="6002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Human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monitoring is not reliable for all the conditions.</a:t>
              </a:r>
              <a:endParaRPr lang="e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26493" y="491999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Watching live video streams can make people tired and unfocused, it’s hard to detect security threats and raise real-time alarms. </a:t>
            </a:r>
          </a:p>
        </p:txBody>
      </p:sp>
      <p:sp>
        <p:nvSpPr>
          <p:cNvPr id="3" name="矩形 2"/>
          <p:cNvSpPr/>
          <p:nvPr/>
        </p:nvSpPr>
        <p:spPr>
          <a:xfrm>
            <a:off x="5030341" y="301305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According to a survey, after staring at a screen for </a:t>
            </a:r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22 minutes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security guards ignore 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95%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of the information on the screen.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29" y="2379217"/>
            <a:ext cx="3212270" cy="21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2"/>
          <p:cNvSpPr txBox="1">
            <a:spLocks noChangeArrowheads="1"/>
          </p:cNvSpPr>
          <p:nvPr/>
        </p:nvSpPr>
        <p:spPr bwMode="auto">
          <a:xfrm>
            <a:off x="3277586" y="2723195"/>
            <a:ext cx="4320760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Advanced function, such as face recognition is available in high-end products.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占位符 2"/>
          <p:cNvSpPr txBox="1">
            <a:spLocks noChangeArrowheads="1"/>
          </p:cNvSpPr>
          <p:nvPr/>
        </p:nvSpPr>
        <p:spPr bwMode="auto">
          <a:xfrm>
            <a:off x="4295800" y="4670473"/>
            <a:ext cx="3486204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Special requirement cannot be met. E.g. work clothes detection.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1" name="文本框 190"/>
          <p:cNvSpPr txBox="1">
            <a:spLocks noChangeArrowheads="1"/>
          </p:cNvSpPr>
          <p:nvPr/>
        </p:nvSpPr>
        <p:spPr bwMode="auto">
          <a:xfrm>
            <a:off x="396709" y="340594"/>
            <a:ext cx="602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Challenges in CCTV industry</a:t>
            </a:r>
          </a:p>
        </p:txBody>
      </p:sp>
      <p:pic>
        <p:nvPicPr>
          <p:cNvPr id="192" name="Picture 6" descr="https://gimg2.baidu.com/image_search/src=http%3A%2F%2Fpic2.zhimg.com%2Fv2-5f29db70c76acfbf023d6dc68c912ae2_1200x500.jpg&amp;refer=http%3A%2F%2Fpic2.zhimg.com&amp;app=2002&amp;size=f9999,10000&amp;q=a80&amp;n=0&amp;g=0n&amp;fmt=jpeg?sec=1612422824&amp;t=350e7991c90cf24fea470964567b4af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176" r="8307" b="1406"/>
          <a:stretch/>
        </p:blipFill>
        <p:spPr bwMode="auto">
          <a:xfrm>
            <a:off x="8767638" y="4149080"/>
            <a:ext cx="2536910" cy="17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9376" y="1265668"/>
            <a:ext cx="8124481" cy="660778"/>
            <a:chOff x="7165521" y="1677874"/>
            <a:chExt cx="8124481" cy="6607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521" y="1677874"/>
              <a:ext cx="660778" cy="66077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029617" y="1752974"/>
              <a:ext cx="72603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Traditional intelligence solutions cannot meet all the requirements.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61CBED3-881E-416C-BA99-CDF28F07154B}"/>
              </a:ext>
            </a:extLst>
          </p:cNvPr>
          <p:cNvGrpSpPr/>
          <p:nvPr/>
        </p:nvGrpSpPr>
        <p:grpSpPr>
          <a:xfrm>
            <a:off x="479376" y="2348880"/>
            <a:ext cx="3232728" cy="3036521"/>
            <a:chOff x="15684069" y="2671058"/>
            <a:chExt cx="3471863" cy="365442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9A54CC4-B055-428E-8860-C9BF56D9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0782" y="4779258"/>
              <a:ext cx="2736850" cy="777875"/>
            </a:xfrm>
            <a:custGeom>
              <a:avLst/>
              <a:gdLst>
                <a:gd name="T0" fmla="*/ 1562807340 w 2364"/>
                <a:gd name="T1" fmla="*/ 0 h 672"/>
                <a:gd name="T2" fmla="*/ 0 w 2364"/>
                <a:gd name="T3" fmla="*/ 329622216 h 672"/>
                <a:gd name="T4" fmla="*/ 1584252945 w 2364"/>
                <a:gd name="T5" fmla="*/ 900430827 h 672"/>
                <a:gd name="T6" fmla="*/ 2147483647 w 2364"/>
                <a:gd name="T7" fmla="*/ 329622216 h 672"/>
                <a:gd name="T8" fmla="*/ 1562807340 w 2364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4"/>
                <a:gd name="T16" fmla="*/ 0 h 672"/>
                <a:gd name="T17" fmla="*/ 2364 w 2364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4" h="672">
                  <a:moveTo>
                    <a:pt x="1166" y="0"/>
                  </a:moveTo>
                  <a:lnTo>
                    <a:pt x="0" y="246"/>
                  </a:lnTo>
                  <a:lnTo>
                    <a:pt x="1182" y="672"/>
                  </a:lnTo>
                  <a:lnTo>
                    <a:pt x="2364" y="246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B2860AF-1540-4D65-ABAF-538F8497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9082" y="4020433"/>
              <a:ext cx="2001837" cy="763587"/>
            </a:xfrm>
            <a:custGeom>
              <a:avLst/>
              <a:gdLst>
                <a:gd name="T0" fmla="*/ 1158194115 w 1729"/>
                <a:gd name="T1" fmla="*/ 0 h 660"/>
                <a:gd name="T2" fmla="*/ 0 w 1729"/>
                <a:gd name="T3" fmla="*/ 469824669 h 660"/>
                <a:gd name="T4" fmla="*/ 1158194115 w 1729"/>
                <a:gd name="T5" fmla="*/ 883431980 h 660"/>
                <a:gd name="T6" fmla="*/ 2147483647 w 1729"/>
                <a:gd name="T7" fmla="*/ 469824669 h 660"/>
                <a:gd name="T8" fmla="*/ 1158194115 w 1729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9"/>
                <a:gd name="T16" fmla="*/ 0 h 660"/>
                <a:gd name="T17" fmla="*/ 1729 w 1729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9" h="660">
                  <a:moveTo>
                    <a:pt x="864" y="0"/>
                  </a:moveTo>
                  <a:lnTo>
                    <a:pt x="0" y="351"/>
                  </a:lnTo>
                  <a:lnTo>
                    <a:pt x="864" y="660"/>
                  </a:lnTo>
                  <a:lnTo>
                    <a:pt x="1729" y="35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4479F92-340C-4A0D-B485-B3D5F831B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9207" y="2671058"/>
              <a:ext cx="957262" cy="2016125"/>
            </a:xfrm>
            <a:custGeom>
              <a:avLst/>
              <a:gdLst>
                <a:gd name="T0" fmla="*/ 0 w 827"/>
                <a:gd name="T1" fmla="*/ 0 h 1741"/>
                <a:gd name="T2" fmla="*/ 0 w 827"/>
                <a:gd name="T3" fmla="*/ 2147483647 h 1741"/>
                <a:gd name="T4" fmla="*/ 1108041761 w 827"/>
                <a:gd name="T5" fmla="*/ 1937783316 h 1741"/>
                <a:gd name="T6" fmla="*/ 0 w 827"/>
                <a:gd name="T7" fmla="*/ 0 h 1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1741"/>
                <a:gd name="T14" fmla="*/ 827 w 827"/>
                <a:gd name="T15" fmla="*/ 1741 h 1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1741">
                  <a:moveTo>
                    <a:pt x="0" y="0"/>
                  </a:moveTo>
                  <a:lnTo>
                    <a:pt x="0" y="1741"/>
                  </a:lnTo>
                  <a:lnTo>
                    <a:pt x="827" y="1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C0B6E62-1449-42F7-A544-F9D2D498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1944" y="2671058"/>
              <a:ext cx="957263" cy="2016125"/>
            </a:xfrm>
            <a:custGeom>
              <a:avLst/>
              <a:gdLst>
                <a:gd name="T0" fmla="*/ 1108044076 w 827"/>
                <a:gd name="T1" fmla="*/ 2147483647 h 1741"/>
                <a:gd name="T2" fmla="*/ 1108044076 w 827"/>
                <a:gd name="T3" fmla="*/ 0 h 1741"/>
                <a:gd name="T4" fmla="*/ 0 w 827"/>
                <a:gd name="T5" fmla="*/ 1937783316 h 1741"/>
                <a:gd name="T6" fmla="*/ 1108044076 w 827"/>
                <a:gd name="T7" fmla="*/ 2147483647 h 1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1741"/>
                <a:gd name="T14" fmla="*/ 827 w 827"/>
                <a:gd name="T15" fmla="*/ 1741 h 1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1741">
                  <a:moveTo>
                    <a:pt x="827" y="1741"/>
                  </a:moveTo>
                  <a:lnTo>
                    <a:pt x="827" y="0"/>
                  </a:lnTo>
                  <a:lnTo>
                    <a:pt x="0" y="1445"/>
                  </a:lnTo>
                  <a:lnTo>
                    <a:pt x="827" y="174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5C452C9-AD79-43D4-AC2F-494B35C47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9207" y="5063420"/>
              <a:ext cx="1736725" cy="1262063"/>
            </a:xfrm>
            <a:custGeom>
              <a:avLst/>
              <a:gdLst>
                <a:gd name="T0" fmla="*/ 0 w 1500"/>
                <a:gd name="T1" fmla="*/ 571108980 h 1090"/>
                <a:gd name="T2" fmla="*/ 0 w 1500"/>
                <a:gd name="T3" fmla="*/ 1461287171 h 1090"/>
                <a:gd name="T4" fmla="*/ 2010809150 w 1500"/>
                <a:gd name="T5" fmla="*/ 738687790 h 1090"/>
                <a:gd name="T6" fmla="*/ 1584517263 w 1500"/>
                <a:gd name="T7" fmla="*/ 0 h 1090"/>
                <a:gd name="T8" fmla="*/ 0 w 1500"/>
                <a:gd name="T9" fmla="*/ 571108980 h 10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090"/>
                <a:gd name="T17" fmla="*/ 1500 w 1500"/>
                <a:gd name="T18" fmla="*/ 1090 h 10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090">
                  <a:moveTo>
                    <a:pt x="0" y="426"/>
                  </a:moveTo>
                  <a:lnTo>
                    <a:pt x="0" y="1090"/>
                  </a:lnTo>
                  <a:lnTo>
                    <a:pt x="1500" y="551"/>
                  </a:lnTo>
                  <a:lnTo>
                    <a:pt x="1182" y="0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5B8F190-8162-4D31-AADF-D35482CD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4069" y="5063420"/>
              <a:ext cx="1735138" cy="1262063"/>
            </a:xfrm>
            <a:custGeom>
              <a:avLst/>
              <a:gdLst>
                <a:gd name="T0" fmla="*/ 0 w 1499"/>
                <a:gd name="T1" fmla="*/ 738687790 h 1090"/>
                <a:gd name="T2" fmla="*/ 2008474903 w 1499"/>
                <a:gd name="T3" fmla="*/ 1461287171 h 1090"/>
                <a:gd name="T4" fmla="*/ 2008474903 w 1499"/>
                <a:gd name="T5" fmla="*/ 571108980 h 1090"/>
                <a:gd name="T6" fmla="*/ 424740715 w 1499"/>
                <a:gd name="T7" fmla="*/ 0 h 1090"/>
                <a:gd name="T8" fmla="*/ 0 w 1499"/>
                <a:gd name="T9" fmla="*/ 738687790 h 10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9"/>
                <a:gd name="T16" fmla="*/ 0 h 1090"/>
                <a:gd name="T17" fmla="*/ 1499 w 1499"/>
                <a:gd name="T18" fmla="*/ 1090 h 10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9" h="1090">
                  <a:moveTo>
                    <a:pt x="0" y="551"/>
                  </a:moveTo>
                  <a:lnTo>
                    <a:pt x="1499" y="1090"/>
                  </a:lnTo>
                  <a:lnTo>
                    <a:pt x="1499" y="426"/>
                  </a:lnTo>
                  <a:lnTo>
                    <a:pt x="317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93D1C0E-03D9-42DA-8F68-956D82E8F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9207" y="4426833"/>
              <a:ext cx="1325562" cy="1035050"/>
            </a:xfrm>
            <a:custGeom>
              <a:avLst/>
              <a:gdLst>
                <a:gd name="T0" fmla="*/ 1159324948 w 1145"/>
                <a:gd name="T1" fmla="*/ 0 h 894"/>
                <a:gd name="T2" fmla="*/ 0 w 1145"/>
                <a:gd name="T3" fmla="*/ 414195982 h 894"/>
                <a:gd name="T4" fmla="*/ 0 w 1145"/>
                <a:gd name="T5" fmla="*/ 1198354030 h 894"/>
                <a:gd name="T6" fmla="*/ 1534597918 w 1145"/>
                <a:gd name="T7" fmla="*/ 648773740 h 894"/>
                <a:gd name="T8" fmla="*/ 1159324948 w 1145"/>
                <a:gd name="T9" fmla="*/ 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5"/>
                <a:gd name="T16" fmla="*/ 0 h 894"/>
                <a:gd name="T17" fmla="*/ 1145 w 1145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5" h="894">
                  <a:moveTo>
                    <a:pt x="865" y="0"/>
                  </a:moveTo>
                  <a:lnTo>
                    <a:pt x="0" y="309"/>
                  </a:lnTo>
                  <a:lnTo>
                    <a:pt x="0" y="894"/>
                  </a:lnTo>
                  <a:lnTo>
                    <a:pt x="1145" y="484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FDACF79-9690-407F-8F67-D19CDB640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3644" y="4426833"/>
              <a:ext cx="1325563" cy="1035050"/>
            </a:xfrm>
            <a:custGeom>
              <a:avLst/>
              <a:gdLst>
                <a:gd name="T0" fmla="*/ 0 w 1144"/>
                <a:gd name="T1" fmla="*/ 648773740 h 894"/>
                <a:gd name="T2" fmla="*/ 1535941667 w 1144"/>
                <a:gd name="T3" fmla="*/ 1198354030 h 894"/>
                <a:gd name="T4" fmla="*/ 1535941667 w 1144"/>
                <a:gd name="T5" fmla="*/ 414195982 h 894"/>
                <a:gd name="T6" fmla="*/ 375929203 w 1144"/>
                <a:gd name="T7" fmla="*/ 0 h 894"/>
                <a:gd name="T8" fmla="*/ 0 w 1144"/>
                <a:gd name="T9" fmla="*/ 64877374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4"/>
                <a:gd name="T16" fmla="*/ 0 h 894"/>
                <a:gd name="T17" fmla="*/ 1144 w 1144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4" h="894">
                  <a:moveTo>
                    <a:pt x="0" y="484"/>
                  </a:moveTo>
                  <a:lnTo>
                    <a:pt x="1144" y="894"/>
                  </a:lnTo>
                  <a:lnTo>
                    <a:pt x="1144" y="309"/>
                  </a:lnTo>
                  <a:lnTo>
                    <a:pt x="280" y="0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87" y="2635468"/>
            <a:ext cx="728065" cy="728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68" y="4711778"/>
            <a:ext cx="594199" cy="5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占位符 2"/>
          <p:cNvSpPr txBox="1">
            <a:spLocks noChangeArrowheads="1"/>
          </p:cNvSpPr>
          <p:nvPr/>
        </p:nvSpPr>
        <p:spPr bwMode="auto">
          <a:xfrm>
            <a:off x="5028846" y="3152658"/>
            <a:ext cx="2939362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Traditional servers got more functions, but they are not suitable for small scenarios.</a:t>
            </a:r>
          </a:p>
          <a:p>
            <a:pPr algn="l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They need to be placed in the data center and cost more.</a:t>
            </a:r>
          </a:p>
        </p:txBody>
      </p:sp>
      <p:sp>
        <p:nvSpPr>
          <p:cNvPr id="191" name="文本框 190"/>
          <p:cNvSpPr txBox="1">
            <a:spLocks noChangeArrowheads="1"/>
          </p:cNvSpPr>
          <p:nvPr/>
        </p:nvSpPr>
        <p:spPr bwMode="auto">
          <a:xfrm>
            <a:off x="396709" y="340594"/>
            <a:ext cx="602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Challenges in CCTV industry</a:t>
            </a:r>
          </a:p>
        </p:txBody>
      </p:sp>
      <p:pic>
        <p:nvPicPr>
          <p:cNvPr id="1032" name="Picture 8" descr="https://ss3.bdstatic.com/70cFv8Sh_Q1YnxGkpoWK1HF6hhy/it/u=2230004279,1963172200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10749" r="13444" b="2032"/>
          <a:stretch/>
        </p:blipFill>
        <p:spPr bwMode="auto">
          <a:xfrm>
            <a:off x="1159626" y="2687588"/>
            <a:ext cx="3371874" cy="22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9376" y="1265668"/>
            <a:ext cx="6163624" cy="660778"/>
            <a:chOff x="7165521" y="1677874"/>
            <a:chExt cx="6163624" cy="6607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521" y="1677874"/>
              <a:ext cx="660778" cy="66077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029617" y="1752974"/>
              <a:ext cx="5299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Traditional intelligence solutions are not flexible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0" y="2665100"/>
            <a:ext cx="2785188" cy="22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3672" y="27089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AI BOX solution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3F1497-D4BA-46AF-B021-142D68DD9773}"/>
              </a:ext>
            </a:extLst>
          </p:cNvPr>
          <p:cNvSpPr txBox="1"/>
          <p:nvPr/>
        </p:nvSpPr>
        <p:spPr>
          <a:xfrm>
            <a:off x="2822109" y="2334214"/>
            <a:ext cx="176172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6000" b="1" kern="1200" spc="300" dirty="0">
                <a:solidFill>
                  <a:srgbClr val="2E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241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\\Inforsrv-new\产品资料库\03-后端\03-产品彩页\中文\02-NVR\00-临时彩页\UNV ECS-B300-I1@8(-HD) 产品彩页V1.0\图片\ECS-B300-I1@8(-HD)-智能边缘计算服务器-国内版-UNV\UVTC0235C4RKXR-F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75" t="44225" r="19807" b="25167"/>
          <a:stretch/>
        </p:blipFill>
        <p:spPr bwMode="auto">
          <a:xfrm>
            <a:off x="4385893" y="4357339"/>
            <a:ext cx="3188498" cy="9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90688" y="1257362"/>
            <a:ext cx="544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AI BOX is an intelligent extension of CCTV system.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396709" y="340594"/>
            <a:ext cx="8003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Overview</a:t>
            </a:r>
          </a:p>
        </p:txBody>
      </p:sp>
      <p:pic>
        <p:nvPicPr>
          <p:cNvPr id="59" name="图片 58" descr="超星光宽动态筒机-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826194"/>
            <a:ext cx="1986150" cy="1986150"/>
          </a:xfrm>
          <a:prstGeom prst="rect">
            <a:avLst/>
          </a:prstGeom>
        </p:spPr>
      </p:pic>
      <p:cxnSp>
        <p:nvCxnSpPr>
          <p:cNvPr id="60" name="直接箭头连接符 59"/>
          <p:cNvCxnSpPr/>
          <p:nvPr/>
        </p:nvCxnSpPr>
        <p:spPr>
          <a:xfrm flipV="1">
            <a:off x="2574399" y="4809845"/>
            <a:ext cx="1294161" cy="9424"/>
          </a:xfrm>
          <a:prstGeom prst="straightConnector1">
            <a:avLst/>
          </a:prstGeom>
          <a:ln w="38100">
            <a:tailEnd type="triangle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2342710" y="4457395"/>
            <a:ext cx="211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10000"/>
                  </a:schemeClr>
                </a:solidFill>
                <a:cs typeface="+mn-ea"/>
                <a:sym typeface="+mn-lt"/>
              </a:rPr>
              <a:t>Input video stream</a:t>
            </a: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7854447" y="4840338"/>
            <a:ext cx="1398827" cy="0"/>
          </a:xfrm>
          <a:prstGeom prst="straightConnector1">
            <a:avLst/>
          </a:prstGeom>
          <a:ln w="38100">
            <a:tailEnd type="triangle"/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574391" y="4481396"/>
            <a:ext cx="167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chemeClr val="tx1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603553" y="4454905"/>
            <a:ext cx="2339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10000"/>
                  </a:schemeClr>
                </a:solidFill>
                <a:cs typeface="+mn-ea"/>
                <a:sym typeface="+mn-lt"/>
              </a:rPr>
              <a:t>Output information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816255" y="5608007"/>
            <a:ext cx="2269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10000"/>
                  </a:schemeClr>
                </a:solidFill>
                <a:cs typeface="+mn-ea"/>
                <a:sym typeface="+mn-lt"/>
              </a:rPr>
              <a:t>Intelligent analysis</a:t>
            </a:r>
          </a:p>
        </p:txBody>
      </p:sp>
      <p:pic>
        <p:nvPicPr>
          <p:cNvPr id="68" name="图片 67" descr="https://gimg2.baidu.com/image_search/src=http%3A%2F%2F5b0988e595225.cdn.sohucs.com%2Fimages%2F20171103%2F458af799db4048b69546d03814f95ea9.jpg&amp;refer=http%3A%2F%2F5b0988e595225.cdn.sohucs.com&amp;app=2002&amp;size=f9999,10000&amp;q=a80&amp;n=0&amp;g=0n&amp;fmt=jpeg?sec=1612508071&amp;t=7cfee1085198e8194c87e4beeb9dd5c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48" y="4107589"/>
            <a:ext cx="1925308" cy="1260476"/>
          </a:xfrm>
          <a:custGeom>
            <a:avLst/>
            <a:gdLst>
              <a:gd name="connsiteX0" fmla="*/ 206722 w 3623727"/>
              <a:gd name="connsiteY0" fmla="*/ 0 h 2372410"/>
              <a:gd name="connsiteX1" fmla="*/ 3417005 w 3623727"/>
              <a:gd name="connsiteY1" fmla="*/ 0 h 2372410"/>
              <a:gd name="connsiteX2" fmla="*/ 3458659 w 3623727"/>
              <a:gd name="connsiteY2" fmla="*/ 4199 h 2372410"/>
              <a:gd name="connsiteX3" fmla="*/ 3623727 w 3623727"/>
              <a:gd name="connsiteY3" fmla="*/ 206731 h 2372410"/>
              <a:gd name="connsiteX4" fmla="*/ 3623727 w 3623727"/>
              <a:gd name="connsiteY4" fmla="*/ 2165678 h 2372410"/>
              <a:gd name="connsiteX5" fmla="*/ 3416995 w 3623727"/>
              <a:gd name="connsiteY5" fmla="*/ 2372410 h 2372410"/>
              <a:gd name="connsiteX6" fmla="*/ 206732 w 3623727"/>
              <a:gd name="connsiteY6" fmla="*/ 2372410 h 2372410"/>
              <a:gd name="connsiteX7" fmla="*/ 0 w 3623727"/>
              <a:gd name="connsiteY7" fmla="*/ 2165678 h 2372410"/>
              <a:gd name="connsiteX8" fmla="*/ 0 w 3623727"/>
              <a:gd name="connsiteY8" fmla="*/ 206731 h 2372410"/>
              <a:gd name="connsiteX9" fmla="*/ 165069 w 3623727"/>
              <a:gd name="connsiteY9" fmla="*/ 4199 h 237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3727" h="2372410">
                <a:moveTo>
                  <a:pt x="206722" y="0"/>
                </a:moveTo>
                <a:lnTo>
                  <a:pt x="3417005" y="0"/>
                </a:lnTo>
                <a:lnTo>
                  <a:pt x="3458659" y="4199"/>
                </a:lnTo>
                <a:cubicBezTo>
                  <a:pt x="3552863" y="23476"/>
                  <a:pt x="3623727" y="106828"/>
                  <a:pt x="3623727" y="206731"/>
                </a:cubicBezTo>
                <a:lnTo>
                  <a:pt x="3623727" y="2165678"/>
                </a:lnTo>
                <a:cubicBezTo>
                  <a:pt x="3623727" y="2279853"/>
                  <a:pt x="3531170" y="2372410"/>
                  <a:pt x="3416995" y="2372410"/>
                </a:cubicBezTo>
                <a:lnTo>
                  <a:pt x="206732" y="2372410"/>
                </a:lnTo>
                <a:cubicBezTo>
                  <a:pt x="92557" y="2372410"/>
                  <a:pt x="0" y="2279853"/>
                  <a:pt x="0" y="2165678"/>
                </a:cubicBezTo>
                <a:lnTo>
                  <a:pt x="0" y="206731"/>
                </a:lnTo>
                <a:cubicBezTo>
                  <a:pt x="0" y="106828"/>
                  <a:pt x="70864" y="23476"/>
                  <a:pt x="165069" y="41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本框 66"/>
          <p:cNvSpPr txBox="1"/>
          <p:nvPr/>
        </p:nvSpPr>
        <p:spPr>
          <a:xfrm>
            <a:off x="9408378" y="5608007"/>
            <a:ext cx="2269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10000"/>
                  </a:schemeClr>
                </a:solidFill>
                <a:cs typeface="+mn-ea"/>
                <a:sym typeface="+mn-lt"/>
              </a:rPr>
              <a:t>Business management</a:t>
            </a:r>
          </a:p>
        </p:txBody>
      </p:sp>
      <p:sp>
        <p:nvSpPr>
          <p:cNvPr id="2" name="矩形 1"/>
          <p:cNvSpPr/>
          <p:nvPr/>
        </p:nvSpPr>
        <p:spPr>
          <a:xfrm>
            <a:off x="5519690" y="3975197"/>
            <a:ext cx="818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10000"/>
                  </a:schemeClr>
                </a:solidFill>
                <a:cs typeface="+mn-ea"/>
                <a:sym typeface="+mn-lt"/>
              </a:rPr>
              <a:t>AI BOX </a:t>
            </a:r>
            <a:endParaRPr lang="zh-CN" altLang="en-US" sz="1600" b="1" dirty="0">
              <a:solidFill>
                <a:schemeClr val="tx1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/>
          <a:stretch>
            <a:fillRect/>
          </a:stretch>
        </p:blipFill>
        <p:spPr>
          <a:xfrm>
            <a:off x="2486726" y="1916832"/>
            <a:ext cx="6914442" cy="1819174"/>
          </a:xfrm>
          <a:custGeom>
            <a:avLst/>
            <a:gdLst>
              <a:gd name="connsiteX0" fmla="*/ 0 w 4395597"/>
              <a:gd name="connsiteY0" fmla="*/ 0 h 1917558"/>
              <a:gd name="connsiteX1" fmla="*/ 4395597 w 4395597"/>
              <a:gd name="connsiteY1" fmla="*/ 0 h 1917558"/>
              <a:gd name="connsiteX2" fmla="*/ 4395597 w 4395597"/>
              <a:gd name="connsiteY2" fmla="*/ 1917558 h 1917558"/>
              <a:gd name="connsiteX3" fmla="*/ 0 w 4395597"/>
              <a:gd name="connsiteY3" fmla="*/ 1917558 h 19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5597" h="1917558">
                <a:moveTo>
                  <a:pt x="0" y="0"/>
                </a:moveTo>
                <a:lnTo>
                  <a:pt x="4395597" y="0"/>
                </a:lnTo>
                <a:lnTo>
                  <a:pt x="4395597" y="1917558"/>
                </a:lnTo>
                <a:lnTo>
                  <a:pt x="0" y="1917558"/>
                </a:lnTo>
                <a:close/>
              </a:path>
            </a:pathLst>
          </a:custGeom>
        </p:spPr>
      </p:pic>
      <p:sp>
        <p:nvSpPr>
          <p:cNvPr id="53" name="矩形 52"/>
          <p:cNvSpPr/>
          <p:nvPr/>
        </p:nvSpPr>
        <p:spPr>
          <a:xfrm>
            <a:off x="2836680" y="2062215"/>
            <a:ext cx="6420472" cy="1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UNV AI BOX is an intelligent edge computing server that can analyze IPC video stream and enable face recognition and behavior analysis. With built-in deep intelligent learning algorithms, it can meet intelligent function demand.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科技风渐变创业融资项目商业计划书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3312;#91567;#381221;#156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3434;#153434;#376015;#41434;#135332;#38151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bvt0ms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58749</TotalTime>
  <Words>1549</Words>
  <Application>Microsoft Office PowerPoint</Application>
  <PresentationFormat>Widescreen</PresentationFormat>
  <Paragraphs>389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等线</vt:lpstr>
      <vt:lpstr>微软雅黑</vt:lpstr>
      <vt:lpstr>宋体</vt:lpstr>
      <vt:lpstr>华文细黑</vt:lpstr>
      <vt:lpstr>Arial</vt:lpstr>
      <vt:lpstr>Calibri</vt:lpstr>
      <vt:lpstr>Calibri Light</vt:lpstr>
      <vt:lpstr>Segoe UI Light</vt:lpstr>
      <vt:lpstr>字魂59号-创粗黑</vt:lpstr>
      <vt:lpstr>思源黑体 CN Medium</vt:lpstr>
      <vt:lpstr>1​​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puzhongchao</dc:creator>
  <cp:lastModifiedBy>KALPESH PATEL</cp:lastModifiedBy>
  <cp:revision>1108</cp:revision>
  <dcterms:created xsi:type="dcterms:W3CDTF">2018-09-29T06:50:00Z</dcterms:created>
  <dcterms:modified xsi:type="dcterms:W3CDTF">2022-11-04T10:03:10Z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